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0" r:id="rId1"/>
  </p:sldMasterIdLst>
  <p:notesMasterIdLst>
    <p:notesMasterId r:id="rId87"/>
  </p:notesMasterIdLst>
  <p:handoutMasterIdLst>
    <p:handoutMasterId r:id="rId88"/>
  </p:handoutMasterIdLst>
  <p:sldIdLst>
    <p:sldId id="385" r:id="rId2"/>
    <p:sldId id="390" r:id="rId3"/>
    <p:sldId id="391" r:id="rId4"/>
    <p:sldId id="392" r:id="rId5"/>
    <p:sldId id="393" r:id="rId6"/>
    <p:sldId id="394" r:id="rId7"/>
    <p:sldId id="395" r:id="rId8"/>
    <p:sldId id="397" r:id="rId9"/>
    <p:sldId id="398" r:id="rId10"/>
    <p:sldId id="399" r:id="rId11"/>
    <p:sldId id="400" r:id="rId12"/>
    <p:sldId id="401" r:id="rId13"/>
    <p:sldId id="402" r:id="rId14"/>
    <p:sldId id="407" r:id="rId15"/>
    <p:sldId id="408" r:id="rId16"/>
    <p:sldId id="403" r:id="rId17"/>
    <p:sldId id="404" r:id="rId18"/>
    <p:sldId id="409" r:id="rId19"/>
    <p:sldId id="405" r:id="rId20"/>
    <p:sldId id="463" r:id="rId21"/>
    <p:sldId id="406" r:id="rId22"/>
    <p:sldId id="464" r:id="rId23"/>
    <p:sldId id="475" r:id="rId24"/>
    <p:sldId id="477" r:id="rId25"/>
    <p:sldId id="476" r:id="rId26"/>
    <p:sldId id="410" r:id="rId27"/>
    <p:sldId id="462" r:id="rId28"/>
    <p:sldId id="411" r:id="rId29"/>
    <p:sldId id="413" r:id="rId30"/>
    <p:sldId id="412" r:id="rId31"/>
    <p:sldId id="414" r:id="rId32"/>
    <p:sldId id="415" r:id="rId33"/>
    <p:sldId id="416" r:id="rId34"/>
    <p:sldId id="417" r:id="rId35"/>
    <p:sldId id="418" r:id="rId36"/>
    <p:sldId id="419" r:id="rId37"/>
    <p:sldId id="420" r:id="rId38"/>
    <p:sldId id="425" r:id="rId39"/>
    <p:sldId id="424" r:id="rId40"/>
    <p:sldId id="426" r:id="rId41"/>
    <p:sldId id="427" r:id="rId42"/>
    <p:sldId id="428" r:id="rId43"/>
    <p:sldId id="429" r:id="rId44"/>
    <p:sldId id="430" r:id="rId45"/>
    <p:sldId id="431" r:id="rId46"/>
    <p:sldId id="432" r:id="rId47"/>
    <p:sldId id="433" r:id="rId48"/>
    <p:sldId id="434" r:id="rId49"/>
    <p:sldId id="435" r:id="rId50"/>
    <p:sldId id="436" r:id="rId51"/>
    <p:sldId id="437" r:id="rId52"/>
    <p:sldId id="438" r:id="rId53"/>
    <p:sldId id="465" r:id="rId54"/>
    <p:sldId id="439" r:id="rId55"/>
    <p:sldId id="440" r:id="rId56"/>
    <p:sldId id="441" r:id="rId57"/>
    <p:sldId id="442" r:id="rId58"/>
    <p:sldId id="466" r:id="rId59"/>
    <p:sldId id="443" r:id="rId60"/>
    <p:sldId id="444" r:id="rId61"/>
    <p:sldId id="445" r:id="rId62"/>
    <p:sldId id="446" r:id="rId63"/>
    <p:sldId id="447" r:id="rId64"/>
    <p:sldId id="448" r:id="rId65"/>
    <p:sldId id="449" r:id="rId66"/>
    <p:sldId id="467" r:id="rId67"/>
    <p:sldId id="450" r:id="rId68"/>
    <p:sldId id="451" r:id="rId69"/>
    <p:sldId id="452" r:id="rId70"/>
    <p:sldId id="453" r:id="rId71"/>
    <p:sldId id="468" r:id="rId72"/>
    <p:sldId id="454" r:id="rId73"/>
    <p:sldId id="455" r:id="rId74"/>
    <p:sldId id="456" r:id="rId75"/>
    <p:sldId id="469" r:id="rId76"/>
    <p:sldId id="457" r:id="rId77"/>
    <p:sldId id="458" r:id="rId78"/>
    <p:sldId id="470" r:id="rId79"/>
    <p:sldId id="459" r:id="rId80"/>
    <p:sldId id="460" r:id="rId81"/>
    <p:sldId id="461" r:id="rId82"/>
    <p:sldId id="471" r:id="rId83"/>
    <p:sldId id="472" r:id="rId84"/>
    <p:sldId id="473" r:id="rId85"/>
    <p:sldId id="474" r:id="rId86"/>
  </p:sldIdLst>
  <p:sldSz cx="9144000" cy="6858000" type="screen4x3"/>
  <p:notesSz cx="6794500" cy="9931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sper Green" initials="JG"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696"/>
    <a:srgbClr val="00487E"/>
    <a:srgbClr val="0082B0"/>
    <a:srgbClr val="AFEAFF"/>
    <a:srgbClr val="077F8F"/>
    <a:srgbClr val="C9F1FF"/>
    <a:srgbClr val="FFFFCC"/>
    <a:srgbClr val="FFEBFF"/>
    <a:srgbClr val="CCCC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82" autoAdjust="0"/>
    <p:restoredTop sz="85546" autoAdjust="0"/>
  </p:normalViewPr>
  <p:slideViewPr>
    <p:cSldViewPr>
      <p:cViewPr varScale="1">
        <p:scale>
          <a:sx n="115" d="100"/>
          <a:sy n="115" d="100"/>
        </p:scale>
        <p:origin x="612" y="108"/>
      </p:cViewPr>
      <p:guideLst>
        <p:guide orient="horz" pos="2160"/>
        <p:guide pos="2880"/>
      </p:guideLst>
    </p:cSldViewPr>
  </p:slideViewPr>
  <p:outlineViewPr>
    <p:cViewPr>
      <p:scale>
        <a:sx n="33" d="100"/>
        <a:sy n="33" d="100"/>
      </p:scale>
      <p:origin x="42"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100" d="100"/>
          <a:sy n="100" d="100"/>
        </p:scale>
        <p:origin x="-2772" y="-72"/>
      </p:cViewPr>
      <p:guideLst>
        <p:guide orient="horz" pos="3128"/>
        <p:guide pos="2140"/>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3966" cy="495934"/>
          </a:xfrm>
          <a:prstGeom prst="rect">
            <a:avLst/>
          </a:prstGeom>
        </p:spPr>
        <p:txBody>
          <a:bodyPr vert="horz" lIns="91577" tIns="45789" rIns="91577" bIns="45789" rtlCol="0"/>
          <a:lstStyle>
            <a:lvl1pPr algn="l">
              <a:defRPr sz="1200"/>
            </a:lvl1pPr>
          </a:lstStyle>
          <a:p>
            <a:endParaRPr lang="en-GB"/>
          </a:p>
        </p:txBody>
      </p:sp>
      <p:sp>
        <p:nvSpPr>
          <p:cNvPr id="3" name="Date Placeholder 2"/>
          <p:cNvSpPr>
            <a:spLocks noGrp="1"/>
          </p:cNvSpPr>
          <p:nvPr>
            <p:ph type="dt" sz="quarter" idx="1"/>
          </p:nvPr>
        </p:nvSpPr>
        <p:spPr>
          <a:xfrm>
            <a:off x="3848945" y="0"/>
            <a:ext cx="2943966" cy="495934"/>
          </a:xfrm>
          <a:prstGeom prst="rect">
            <a:avLst/>
          </a:prstGeom>
        </p:spPr>
        <p:txBody>
          <a:bodyPr vert="horz" lIns="91577" tIns="45789" rIns="91577" bIns="45789" rtlCol="0"/>
          <a:lstStyle>
            <a:lvl1pPr algn="r">
              <a:defRPr sz="1200"/>
            </a:lvl1pPr>
          </a:lstStyle>
          <a:p>
            <a:fld id="{E09F714B-A4F7-45D5-A9C3-C0542C35FD58}" type="datetimeFigureOut">
              <a:rPr lang="en-GB" smtClean="0"/>
              <a:t>29/09/2020</a:t>
            </a:fld>
            <a:endParaRPr lang="en-GB"/>
          </a:p>
        </p:txBody>
      </p:sp>
      <p:sp>
        <p:nvSpPr>
          <p:cNvPr id="4" name="Footer Placeholder 3"/>
          <p:cNvSpPr>
            <a:spLocks noGrp="1"/>
          </p:cNvSpPr>
          <p:nvPr>
            <p:ph type="ftr" sz="quarter" idx="2"/>
          </p:nvPr>
        </p:nvSpPr>
        <p:spPr>
          <a:xfrm>
            <a:off x="0" y="9433877"/>
            <a:ext cx="2943966" cy="495934"/>
          </a:xfrm>
          <a:prstGeom prst="rect">
            <a:avLst/>
          </a:prstGeom>
        </p:spPr>
        <p:txBody>
          <a:bodyPr vert="horz" lIns="91577" tIns="45789" rIns="91577" bIns="45789" rtlCol="0" anchor="b"/>
          <a:lstStyle>
            <a:lvl1pPr algn="l">
              <a:defRPr sz="1200"/>
            </a:lvl1pPr>
          </a:lstStyle>
          <a:p>
            <a:endParaRPr lang="en-GB"/>
          </a:p>
        </p:txBody>
      </p:sp>
      <p:sp>
        <p:nvSpPr>
          <p:cNvPr id="5" name="Slide Number Placeholder 4"/>
          <p:cNvSpPr>
            <a:spLocks noGrp="1"/>
          </p:cNvSpPr>
          <p:nvPr>
            <p:ph type="sldNum" sz="quarter" idx="3"/>
          </p:nvPr>
        </p:nvSpPr>
        <p:spPr>
          <a:xfrm>
            <a:off x="3848945" y="9433877"/>
            <a:ext cx="2943966" cy="495934"/>
          </a:xfrm>
          <a:prstGeom prst="rect">
            <a:avLst/>
          </a:prstGeom>
        </p:spPr>
        <p:txBody>
          <a:bodyPr vert="horz" lIns="91577" tIns="45789" rIns="91577" bIns="45789" rtlCol="0" anchor="b"/>
          <a:lstStyle>
            <a:lvl1pPr algn="r">
              <a:defRPr sz="1200"/>
            </a:lvl1pPr>
          </a:lstStyle>
          <a:p>
            <a:fld id="{116E021D-F749-422E-9110-BDAD990F853D}" type="slidenum">
              <a:rPr lang="en-GB" smtClean="0"/>
              <a:t>‹#›</a:t>
            </a:fld>
            <a:endParaRPr lang="en-GB"/>
          </a:p>
        </p:txBody>
      </p:sp>
    </p:spTree>
    <p:extLst>
      <p:ext uri="{BB962C8B-B14F-4D97-AF65-F5344CB8AC3E}">
        <p14:creationId xmlns:p14="http://schemas.microsoft.com/office/powerpoint/2010/main" val="712366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43966" cy="497524"/>
          </a:xfrm>
          <a:prstGeom prst="rect">
            <a:avLst/>
          </a:prstGeom>
          <a:noFill/>
          <a:ln>
            <a:noFill/>
          </a:ln>
          <a:effectLst/>
          <a:extLst/>
        </p:spPr>
        <p:txBody>
          <a:bodyPr vert="horz" wrap="square" lIns="91911" tIns="45955" rIns="91911" bIns="45955" numCol="1" anchor="t" anchorCtr="0" compatLnSpc="1">
            <a:prstTxWarp prst="textNoShape">
              <a:avLst/>
            </a:prstTxWarp>
          </a:bodyPr>
          <a:lstStyle>
            <a:lvl1pPr eaLnBrk="0" hangingPunct="0">
              <a:defRPr sz="1200"/>
            </a:lvl1pPr>
          </a:lstStyle>
          <a:p>
            <a:pPr>
              <a:defRPr/>
            </a:pPr>
            <a:endParaRPr lang="en-GB"/>
          </a:p>
        </p:txBody>
      </p:sp>
      <p:sp>
        <p:nvSpPr>
          <p:cNvPr id="3075" name="Rectangle 3"/>
          <p:cNvSpPr>
            <a:spLocks noGrp="1" noChangeArrowheads="1"/>
          </p:cNvSpPr>
          <p:nvPr>
            <p:ph type="dt" idx="1"/>
          </p:nvPr>
        </p:nvSpPr>
        <p:spPr bwMode="auto">
          <a:xfrm>
            <a:off x="3848945" y="0"/>
            <a:ext cx="2943966" cy="497524"/>
          </a:xfrm>
          <a:prstGeom prst="rect">
            <a:avLst/>
          </a:prstGeom>
          <a:noFill/>
          <a:ln>
            <a:noFill/>
          </a:ln>
          <a:effectLst/>
          <a:extLst/>
        </p:spPr>
        <p:txBody>
          <a:bodyPr vert="horz" wrap="square" lIns="91911" tIns="45955" rIns="91911" bIns="45955" numCol="1" anchor="t" anchorCtr="0" compatLnSpc="1">
            <a:prstTxWarp prst="textNoShape">
              <a:avLst/>
            </a:prstTxWarp>
          </a:bodyPr>
          <a:lstStyle>
            <a:lvl1pPr algn="r" eaLnBrk="0" hangingPunct="0">
              <a:defRPr sz="1200"/>
            </a:lvl1pPr>
          </a:lstStyle>
          <a:p>
            <a:pPr>
              <a:defRPr/>
            </a:pPr>
            <a:endParaRPr lang="en-GB"/>
          </a:p>
        </p:txBody>
      </p:sp>
      <p:sp>
        <p:nvSpPr>
          <p:cNvPr id="13316" name="Rectangle 4"/>
          <p:cNvSpPr>
            <a:spLocks noGrp="1" noRot="1" noChangeAspect="1" noChangeArrowheads="1" noTextEdit="1"/>
          </p:cNvSpPr>
          <p:nvPr>
            <p:ph type="sldImg" idx="2"/>
          </p:nvPr>
        </p:nvSpPr>
        <p:spPr bwMode="auto">
          <a:xfrm>
            <a:off x="914400" y="744538"/>
            <a:ext cx="4965700" cy="3724275"/>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79133" y="4717733"/>
            <a:ext cx="5436236" cy="4469766"/>
          </a:xfrm>
          <a:prstGeom prst="rect">
            <a:avLst/>
          </a:prstGeom>
          <a:noFill/>
          <a:ln>
            <a:noFill/>
          </a:ln>
          <a:effectLst/>
          <a:extLst/>
        </p:spPr>
        <p:txBody>
          <a:bodyPr vert="horz" wrap="square" lIns="91911" tIns="45955" rIns="91911" bIns="45955"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078" name="Rectangle 6"/>
          <p:cNvSpPr>
            <a:spLocks noGrp="1" noChangeArrowheads="1"/>
          </p:cNvSpPr>
          <p:nvPr>
            <p:ph type="ftr" sz="quarter" idx="4"/>
          </p:nvPr>
        </p:nvSpPr>
        <p:spPr bwMode="auto">
          <a:xfrm>
            <a:off x="0" y="9432287"/>
            <a:ext cx="2943966" cy="497524"/>
          </a:xfrm>
          <a:prstGeom prst="rect">
            <a:avLst/>
          </a:prstGeom>
          <a:noFill/>
          <a:ln>
            <a:noFill/>
          </a:ln>
          <a:effectLst/>
          <a:extLst/>
        </p:spPr>
        <p:txBody>
          <a:bodyPr vert="horz" wrap="square" lIns="91911" tIns="45955" rIns="91911" bIns="45955" numCol="1" anchor="b" anchorCtr="0" compatLnSpc="1">
            <a:prstTxWarp prst="textNoShape">
              <a:avLst/>
            </a:prstTxWarp>
          </a:bodyPr>
          <a:lstStyle>
            <a:lvl1pPr eaLnBrk="0" hangingPunct="0">
              <a:defRPr sz="1200"/>
            </a:lvl1pPr>
          </a:lstStyle>
          <a:p>
            <a:pPr>
              <a:defRPr/>
            </a:pPr>
            <a:endParaRPr lang="en-GB"/>
          </a:p>
        </p:txBody>
      </p:sp>
      <p:sp>
        <p:nvSpPr>
          <p:cNvPr id="3079" name="Rectangle 7"/>
          <p:cNvSpPr>
            <a:spLocks noGrp="1" noChangeArrowheads="1"/>
          </p:cNvSpPr>
          <p:nvPr>
            <p:ph type="sldNum" sz="quarter" idx="5"/>
          </p:nvPr>
        </p:nvSpPr>
        <p:spPr bwMode="auto">
          <a:xfrm>
            <a:off x="3848945" y="9432287"/>
            <a:ext cx="2943966" cy="497524"/>
          </a:xfrm>
          <a:prstGeom prst="rect">
            <a:avLst/>
          </a:prstGeom>
          <a:noFill/>
          <a:ln>
            <a:noFill/>
          </a:ln>
          <a:effectLst/>
          <a:extLst/>
        </p:spPr>
        <p:txBody>
          <a:bodyPr vert="horz" wrap="square" lIns="91911" tIns="45955" rIns="91911" bIns="45955" numCol="1" anchor="b" anchorCtr="0" compatLnSpc="1">
            <a:prstTxWarp prst="textNoShape">
              <a:avLst/>
            </a:prstTxWarp>
          </a:bodyPr>
          <a:lstStyle>
            <a:lvl1pPr algn="r" eaLnBrk="0" hangingPunct="0">
              <a:defRPr sz="1200"/>
            </a:lvl1pPr>
          </a:lstStyle>
          <a:p>
            <a:pPr>
              <a:defRPr/>
            </a:pPr>
            <a:fld id="{877F45B2-B700-4F0A-AD53-B10F6C8E0B36}" type="slidenum">
              <a:rPr lang="en-GB"/>
              <a:pPr>
                <a:defRPr/>
              </a:pPr>
              <a:t>‹#›</a:t>
            </a:fld>
            <a:endParaRPr lang="en-GB"/>
          </a:p>
        </p:txBody>
      </p:sp>
    </p:spTree>
    <p:extLst>
      <p:ext uri="{BB962C8B-B14F-4D97-AF65-F5344CB8AC3E}">
        <p14:creationId xmlns:p14="http://schemas.microsoft.com/office/powerpoint/2010/main" val="37889575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1</a:t>
            </a:fld>
            <a:endParaRPr lang="en-GB" dirty="0"/>
          </a:p>
        </p:txBody>
      </p:sp>
    </p:spTree>
    <p:extLst>
      <p:ext uri="{BB962C8B-B14F-4D97-AF65-F5344CB8AC3E}">
        <p14:creationId xmlns:p14="http://schemas.microsoft.com/office/powerpoint/2010/main" val="3630257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10</a:t>
            </a:fld>
            <a:endParaRPr lang="en-GB" dirty="0"/>
          </a:p>
        </p:txBody>
      </p:sp>
    </p:spTree>
    <p:extLst>
      <p:ext uri="{BB962C8B-B14F-4D97-AF65-F5344CB8AC3E}">
        <p14:creationId xmlns:p14="http://schemas.microsoft.com/office/powerpoint/2010/main" val="1727150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11</a:t>
            </a:fld>
            <a:endParaRPr lang="en-GB" dirty="0"/>
          </a:p>
        </p:txBody>
      </p:sp>
    </p:spTree>
    <p:extLst>
      <p:ext uri="{BB962C8B-B14F-4D97-AF65-F5344CB8AC3E}">
        <p14:creationId xmlns:p14="http://schemas.microsoft.com/office/powerpoint/2010/main" val="1663466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12</a:t>
            </a:fld>
            <a:endParaRPr lang="en-GB" dirty="0"/>
          </a:p>
        </p:txBody>
      </p:sp>
    </p:spTree>
    <p:extLst>
      <p:ext uri="{BB962C8B-B14F-4D97-AF65-F5344CB8AC3E}">
        <p14:creationId xmlns:p14="http://schemas.microsoft.com/office/powerpoint/2010/main" val="1842242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13</a:t>
            </a:fld>
            <a:endParaRPr lang="en-GB" dirty="0"/>
          </a:p>
        </p:txBody>
      </p:sp>
    </p:spTree>
    <p:extLst>
      <p:ext uri="{BB962C8B-B14F-4D97-AF65-F5344CB8AC3E}">
        <p14:creationId xmlns:p14="http://schemas.microsoft.com/office/powerpoint/2010/main" val="1792815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14</a:t>
            </a:fld>
            <a:endParaRPr lang="en-GB" dirty="0"/>
          </a:p>
        </p:txBody>
      </p:sp>
    </p:spTree>
    <p:extLst>
      <p:ext uri="{BB962C8B-B14F-4D97-AF65-F5344CB8AC3E}">
        <p14:creationId xmlns:p14="http://schemas.microsoft.com/office/powerpoint/2010/main" val="736670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15</a:t>
            </a:fld>
            <a:endParaRPr lang="en-GB" dirty="0"/>
          </a:p>
        </p:txBody>
      </p:sp>
    </p:spTree>
    <p:extLst>
      <p:ext uri="{BB962C8B-B14F-4D97-AF65-F5344CB8AC3E}">
        <p14:creationId xmlns:p14="http://schemas.microsoft.com/office/powerpoint/2010/main" val="978320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16</a:t>
            </a:fld>
            <a:endParaRPr lang="en-GB" dirty="0"/>
          </a:p>
        </p:txBody>
      </p:sp>
    </p:spTree>
    <p:extLst>
      <p:ext uri="{BB962C8B-B14F-4D97-AF65-F5344CB8AC3E}">
        <p14:creationId xmlns:p14="http://schemas.microsoft.com/office/powerpoint/2010/main" val="1358197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17</a:t>
            </a:fld>
            <a:endParaRPr lang="en-GB" dirty="0"/>
          </a:p>
        </p:txBody>
      </p:sp>
    </p:spTree>
    <p:extLst>
      <p:ext uri="{BB962C8B-B14F-4D97-AF65-F5344CB8AC3E}">
        <p14:creationId xmlns:p14="http://schemas.microsoft.com/office/powerpoint/2010/main" val="4242886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18</a:t>
            </a:fld>
            <a:endParaRPr lang="en-GB" dirty="0"/>
          </a:p>
        </p:txBody>
      </p:sp>
    </p:spTree>
    <p:extLst>
      <p:ext uri="{BB962C8B-B14F-4D97-AF65-F5344CB8AC3E}">
        <p14:creationId xmlns:p14="http://schemas.microsoft.com/office/powerpoint/2010/main" val="3397668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19</a:t>
            </a:fld>
            <a:endParaRPr lang="en-GB" dirty="0"/>
          </a:p>
        </p:txBody>
      </p:sp>
    </p:spTree>
    <p:extLst>
      <p:ext uri="{BB962C8B-B14F-4D97-AF65-F5344CB8AC3E}">
        <p14:creationId xmlns:p14="http://schemas.microsoft.com/office/powerpoint/2010/main" val="2453996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2</a:t>
            </a:fld>
            <a:endParaRPr lang="en-GB" dirty="0"/>
          </a:p>
        </p:txBody>
      </p:sp>
    </p:spTree>
    <p:extLst>
      <p:ext uri="{BB962C8B-B14F-4D97-AF65-F5344CB8AC3E}">
        <p14:creationId xmlns:p14="http://schemas.microsoft.com/office/powerpoint/2010/main" val="36303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20</a:t>
            </a:fld>
            <a:endParaRPr lang="en-GB" dirty="0"/>
          </a:p>
        </p:txBody>
      </p:sp>
    </p:spTree>
    <p:extLst>
      <p:ext uri="{BB962C8B-B14F-4D97-AF65-F5344CB8AC3E}">
        <p14:creationId xmlns:p14="http://schemas.microsoft.com/office/powerpoint/2010/main" val="404326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21</a:t>
            </a:fld>
            <a:endParaRPr lang="en-GB" dirty="0"/>
          </a:p>
        </p:txBody>
      </p:sp>
    </p:spTree>
    <p:extLst>
      <p:ext uri="{BB962C8B-B14F-4D97-AF65-F5344CB8AC3E}">
        <p14:creationId xmlns:p14="http://schemas.microsoft.com/office/powerpoint/2010/main" val="2013411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22</a:t>
            </a:fld>
            <a:endParaRPr lang="en-GB" dirty="0"/>
          </a:p>
        </p:txBody>
      </p:sp>
    </p:spTree>
    <p:extLst>
      <p:ext uri="{BB962C8B-B14F-4D97-AF65-F5344CB8AC3E}">
        <p14:creationId xmlns:p14="http://schemas.microsoft.com/office/powerpoint/2010/main" val="1098660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26</a:t>
            </a:fld>
            <a:endParaRPr lang="en-GB" dirty="0"/>
          </a:p>
        </p:txBody>
      </p:sp>
    </p:spTree>
    <p:extLst>
      <p:ext uri="{BB962C8B-B14F-4D97-AF65-F5344CB8AC3E}">
        <p14:creationId xmlns:p14="http://schemas.microsoft.com/office/powerpoint/2010/main" val="2017630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27</a:t>
            </a:fld>
            <a:endParaRPr lang="en-GB" dirty="0"/>
          </a:p>
        </p:txBody>
      </p:sp>
    </p:spTree>
    <p:extLst>
      <p:ext uri="{BB962C8B-B14F-4D97-AF65-F5344CB8AC3E}">
        <p14:creationId xmlns:p14="http://schemas.microsoft.com/office/powerpoint/2010/main" val="3949840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28</a:t>
            </a:fld>
            <a:endParaRPr lang="en-GB" dirty="0"/>
          </a:p>
        </p:txBody>
      </p:sp>
    </p:spTree>
    <p:extLst>
      <p:ext uri="{BB962C8B-B14F-4D97-AF65-F5344CB8AC3E}">
        <p14:creationId xmlns:p14="http://schemas.microsoft.com/office/powerpoint/2010/main" val="3813543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29</a:t>
            </a:fld>
            <a:endParaRPr lang="en-GB" dirty="0"/>
          </a:p>
        </p:txBody>
      </p:sp>
    </p:spTree>
    <p:extLst>
      <p:ext uri="{BB962C8B-B14F-4D97-AF65-F5344CB8AC3E}">
        <p14:creationId xmlns:p14="http://schemas.microsoft.com/office/powerpoint/2010/main" val="80134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30</a:t>
            </a:fld>
            <a:endParaRPr lang="en-GB" dirty="0"/>
          </a:p>
        </p:txBody>
      </p:sp>
    </p:spTree>
    <p:extLst>
      <p:ext uri="{BB962C8B-B14F-4D97-AF65-F5344CB8AC3E}">
        <p14:creationId xmlns:p14="http://schemas.microsoft.com/office/powerpoint/2010/main" val="2433243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31</a:t>
            </a:fld>
            <a:endParaRPr lang="en-GB" dirty="0"/>
          </a:p>
        </p:txBody>
      </p:sp>
    </p:spTree>
    <p:extLst>
      <p:ext uri="{BB962C8B-B14F-4D97-AF65-F5344CB8AC3E}">
        <p14:creationId xmlns:p14="http://schemas.microsoft.com/office/powerpoint/2010/main" val="37416972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32</a:t>
            </a:fld>
            <a:endParaRPr lang="en-GB" dirty="0"/>
          </a:p>
        </p:txBody>
      </p:sp>
    </p:spTree>
    <p:extLst>
      <p:ext uri="{BB962C8B-B14F-4D97-AF65-F5344CB8AC3E}">
        <p14:creationId xmlns:p14="http://schemas.microsoft.com/office/powerpoint/2010/main" val="3934261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3</a:t>
            </a:fld>
            <a:endParaRPr lang="en-GB" dirty="0"/>
          </a:p>
        </p:txBody>
      </p:sp>
    </p:spTree>
    <p:extLst>
      <p:ext uri="{BB962C8B-B14F-4D97-AF65-F5344CB8AC3E}">
        <p14:creationId xmlns:p14="http://schemas.microsoft.com/office/powerpoint/2010/main" val="3567359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33</a:t>
            </a:fld>
            <a:endParaRPr lang="en-GB" dirty="0"/>
          </a:p>
        </p:txBody>
      </p:sp>
    </p:spTree>
    <p:extLst>
      <p:ext uri="{BB962C8B-B14F-4D97-AF65-F5344CB8AC3E}">
        <p14:creationId xmlns:p14="http://schemas.microsoft.com/office/powerpoint/2010/main" val="3932477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34</a:t>
            </a:fld>
            <a:endParaRPr lang="en-GB" dirty="0"/>
          </a:p>
        </p:txBody>
      </p:sp>
    </p:spTree>
    <p:extLst>
      <p:ext uri="{BB962C8B-B14F-4D97-AF65-F5344CB8AC3E}">
        <p14:creationId xmlns:p14="http://schemas.microsoft.com/office/powerpoint/2010/main" val="1054658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35</a:t>
            </a:fld>
            <a:endParaRPr lang="en-GB" dirty="0"/>
          </a:p>
        </p:txBody>
      </p:sp>
    </p:spTree>
    <p:extLst>
      <p:ext uri="{BB962C8B-B14F-4D97-AF65-F5344CB8AC3E}">
        <p14:creationId xmlns:p14="http://schemas.microsoft.com/office/powerpoint/2010/main" val="21551870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36</a:t>
            </a:fld>
            <a:endParaRPr lang="en-GB" dirty="0"/>
          </a:p>
        </p:txBody>
      </p:sp>
    </p:spTree>
    <p:extLst>
      <p:ext uri="{BB962C8B-B14F-4D97-AF65-F5344CB8AC3E}">
        <p14:creationId xmlns:p14="http://schemas.microsoft.com/office/powerpoint/2010/main" val="10139434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37</a:t>
            </a:fld>
            <a:endParaRPr lang="en-GB" dirty="0"/>
          </a:p>
        </p:txBody>
      </p:sp>
    </p:spTree>
    <p:extLst>
      <p:ext uri="{BB962C8B-B14F-4D97-AF65-F5344CB8AC3E}">
        <p14:creationId xmlns:p14="http://schemas.microsoft.com/office/powerpoint/2010/main" val="4831610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38</a:t>
            </a:fld>
            <a:endParaRPr lang="en-GB" dirty="0"/>
          </a:p>
        </p:txBody>
      </p:sp>
    </p:spTree>
    <p:extLst>
      <p:ext uri="{BB962C8B-B14F-4D97-AF65-F5344CB8AC3E}">
        <p14:creationId xmlns:p14="http://schemas.microsoft.com/office/powerpoint/2010/main" val="10179740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39</a:t>
            </a:fld>
            <a:endParaRPr lang="en-GB" dirty="0"/>
          </a:p>
        </p:txBody>
      </p:sp>
    </p:spTree>
    <p:extLst>
      <p:ext uri="{BB962C8B-B14F-4D97-AF65-F5344CB8AC3E}">
        <p14:creationId xmlns:p14="http://schemas.microsoft.com/office/powerpoint/2010/main" val="1936899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40</a:t>
            </a:fld>
            <a:endParaRPr lang="en-GB" dirty="0"/>
          </a:p>
        </p:txBody>
      </p:sp>
    </p:spTree>
    <p:extLst>
      <p:ext uri="{BB962C8B-B14F-4D97-AF65-F5344CB8AC3E}">
        <p14:creationId xmlns:p14="http://schemas.microsoft.com/office/powerpoint/2010/main" val="10314641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41</a:t>
            </a:fld>
            <a:endParaRPr lang="en-GB" dirty="0"/>
          </a:p>
        </p:txBody>
      </p:sp>
    </p:spTree>
    <p:extLst>
      <p:ext uri="{BB962C8B-B14F-4D97-AF65-F5344CB8AC3E}">
        <p14:creationId xmlns:p14="http://schemas.microsoft.com/office/powerpoint/2010/main" val="2939375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42</a:t>
            </a:fld>
            <a:endParaRPr lang="en-GB" dirty="0"/>
          </a:p>
        </p:txBody>
      </p:sp>
    </p:spTree>
    <p:extLst>
      <p:ext uri="{BB962C8B-B14F-4D97-AF65-F5344CB8AC3E}">
        <p14:creationId xmlns:p14="http://schemas.microsoft.com/office/powerpoint/2010/main" val="2269870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4</a:t>
            </a:fld>
            <a:endParaRPr lang="en-GB" dirty="0"/>
          </a:p>
        </p:txBody>
      </p:sp>
    </p:spTree>
    <p:extLst>
      <p:ext uri="{BB962C8B-B14F-4D97-AF65-F5344CB8AC3E}">
        <p14:creationId xmlns:p14="http://schemas.microsoft.com/office/powerpoint/2010/main" val="240360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43</a:t>
            </a:fld>
            <a:endParaRPr lang="en-GB" dirty="0"/>
          </a:p>
        </p:txBody>
      </p:sp>
    </p:spTree>
    <p:extLst>
      <p:ext uri="{BB962C8B-B14F-4D97-AF65-F5344CB8AC3E}">
        <p14:creationId xmlns:p14="http://schemas.microsoft.com/office/powerpoint/2010/main" val="24112373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44</a:t>
            </a:fld>
            <a:endParaRPr lang="en-GB" dirty="0"/>
          </a:p>
        </p:txBody>
      </p:sp>
    </p:spTree>
    <p:extLst>
      <p:ext uri="{BB962C8B-B14F-4D97-AF65-F5344CB8AC3E}">
        <p14:creationId xmlns:p14="http://schemas.microsoft.com/office/powerpoint/2010/main" val="1031799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45</a:t>
            </a:fld>
            <a:endParaRPr lang="en-GB" dirty="0"/>
          </a:p>
        </p:txBody>
      </p:sp>
    </p:spTree>
    <p:extLst>
      <p:ext uri="{BB962C8B-B14F-4D97-AF65-F5344CB8AC3E}">
        <p14:creationId xmlns:p14="http://schemas.microsoft.com/office/powerpoint/2010/main" val="2896512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46</a:t>
            </a:fld>
            <a:endParaRPr lang="en-GB" dirty="0"/>
          </a:p>
        </p:txBody>
      </p:sp>
    </p:spTree>
    <p:extLst>
      <p:ext uri="{BB962C8B-B14F-4D97-AF65-F5344CB8AC3E}">
        <p14:creationId xmlns:p14="http://schemas.microsoft.com/office/powerpoint/2010/main" val="19677558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47</a:t>
            </a:fld>
            <a:endParaRPr lang="en-GB" dirty="0"/>
          </a:p>
        </p:txBody>
      </p:sp>
    </p:spTree>
    <p:extLst>
      <p:ext uri="{BB962C8B-B14F-4D97-AF65-F5344CB8AC3E}">
        <p14:creationId xmlns:p14="http://schemas.microsoft.com/office/powerpoint/2010/main" val="33750795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48</a:t>
            </a:fld>
            <a:endParaRPr lang="en-GB" dirty="0"/>
          </a:p>
        </p:txBody>
      </p:sp>
    </p:spTree>
    <p:extLst>
      <p:ext uri="{BB962C8B-B14F-4D97-AF65-F5344CB8AC3E}">
        <p14:creationId xmlns:p14="http://schemas.microsoft.com/office/powerpoint/2010/main" val="36054943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49</a:t>
            </a:fld>
            <a:endParaRPr lang="en-GB" dirty="0"/>
          </a:p>
        </p:txBody>
      </p:sp>
    </p:spTree>
    <p:extLst>
      <p:ext uri="{BB962C8B-B14F-4D97-AF65-F5344CB8AC3E}">
        <p14:creationId xmlns:p14="http://schemas.microsoft.com/office/powerpoint/2010/main" val="4155139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50</a:t>
            </a:fld>
            <a:endParaRPr lang="en-GB" dirty="0"/>
          </a:p>
        </p:txBody>
      </p:sp>
    </p:spTree>
    <p:extLst>
      <p:ext uri="{BB962C8B-B14F-4D97-AF65-F5344CB8AC3E}">
        <p14:creationId xmlns:p14="http://schemas.microsoft.com/office/powerpoint/2010/main" val="875303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51</a:t>
            </a:fld>
            <a:endParaRPr lang="en-GB" dirty="0"/>
          </a:p>
        </p:txBody>
      </p:sp>
    </p:spTree>
    <p:extLst>
      <p:ext uri="{BB962C8B-B14F-4D97-AF65-F5344CB8AC3E}">
        <p14:creationId xmlns:p14="http://schemas.microsoft.com/office/powerpoint/2010/main" val="13300103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52</a:t>
            </a:fld>
            <a:endParaRPr lang="en-GB" dirty="0"/>
          </a:p>
        </p:txBody>
      </p:sp>
    </p:spTree>
    <p:extLst>
      <p:ext uri="{BB962C8B-B14F-4D97-AF65-F5344CB8AC3E}">
        <p14:creationId xmlns:p14="http://schemas.microsoft.com/office/powerpoint/2010/main" val="1932310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5</a:t>
            </a:fld>
            <a:endParaRPr lang="en-GB" dirty="0"/>
          </a:p>
        </p:txBody>
      </p:sp>
    </p:spTree>
    <p:extLst>
      <p:ext uri="{BB962C8B-B14F-4D97-AF65-F5344CB8AC3E}">
        <p14:creationId xmlns:p14="http://schemas.microsoft.com/office/powerpoint/2010/main" val="33701804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53</a:t>
            </a:fld>
            <a:endParaRPr lang="en-GB" dirty="0"/>
          </a:p>
        </p:txBody>
      </p:sp>
    </p:spTree>
    <p:extLst>
      <p:ext uri="{BB962C8B-B14F-4D97-AF65-F5344CB8AC3E}">
        <p14:creationId xmlns:p14="http://schemas.microsoft.com/office/powerpoint/2010/main" val="40012439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54</a:t>
            </a:fld>
            <a:endParaRPr lang="en-GB" dirty="0"/>
          </a:p>
        </p:txBody>
      </p:sp>
    </p:spTree>
    <p:extLst>
      <p:ext uri="{BB962C8B-B14F-4D97-AF65-F5344CB8AC3E}">
        <p14:creationId xmlns:p14="http://schemas.microsoft.com/office/powerpoint/2010/main" val="20637640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55</a:t>
            </a:fld>
            <a:endParaRPr lang="en-GB" dirty="0"/>
          </a:p>
        </p:txBody>
      </p:sp>
    </p:spTree>
    <p:extLst>
      <p:ext uri="{BB962C8B-B14F-4D97-AF65-F5344CB8AC3E}">
        <p14:creationId xmlns:p14="http://schemas.microsoft.com/office/powerpoint/2010/main" val="14683671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56</a:t>
            </a:fld>
            <a:endParaRPr lang="en-GB" dirty="0"/>
          </a:p>
        </p:txBody>
      </p:sp>
    </p:spTree>
    <p:extLst>
      <p:ext uri="{BB962C8B-B14F-4D97-AF65-F5344CB8AC3E}">
        <p14:creationId xmlns:p14="http://schemas.microsoft.com/office/powerpoint/2010/main" val="13251665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57</a:t>
            </a:fld>
            <a:endParaRPr lang="en-GB" dirty="0"/>
          </a:p>
        </p:txBody>
      </p:sp>
    </p:spTree>
    <p:extLst>
      <p:ext uri="{BB962C8B-B14F-4D97-AF65-F5344CB8AC3E}">
        <p14:creationId xmlns:p14="http://schemas.microsoft.com/office/powerpoint/2010/main" val="28831563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58</a:t>
            </a:fld>
            <a:endParaRPr lang="en-GB" dirty="0"/>
          </a:p>
        </p:txBody>
      </p:sp>
    </p:spTree>
    <p:extLst>
      <p:ext uri="{BB962C8B-B14F-4D97-AF65-F5344CB8AC3E}">
        <p14:creationId xmlns:p14="http://schemas.microsoft.com/office/powerpoint/2010/main" val="18597654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59</a:t>
            </a:fld>
            <a:endParaRPr lang="en-GB" dirty="0"/>
          </a:p>
        </p:txBody>
      </p:sp>
    </p:spTree>
    <p:extLst>
      <p:ext uri="{BB962C8B-B14F-4D97-AF65-F5344CB8AC3E}">
        <p14:creationId xmlns:p14="http://schemas.microsoft.com/office/powerpoint/2010/main" val="10468635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60</a:t>
            </a:fld>
            <a:endParaRPr lang="en-GB" dirty="0"/>
          </a:p>
        </p:txBody>
      </p:sp>
    </p:spTree>
    <p:extLst>
      <p:ext uri="{BB962C8B-B14F-4D97-AF65-F5344CB8AC3E}">
        <p14:creationId xmlns:p14="http://schemas.microsoft.com/office/powerpoint/2010/main" val="31657888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61</a:t>
            </a:fld>
            <a:endParaRPr lang="en-GB" dirty="0"/>
          </a:p>
        </p:txBody>
      </p:sp>
    </p:spTree>
    <p:extLst>
      <p:ext uri="{BB962C8B-B14F-4D97-AF65-F5344CB8AC3E}">
        <p14:creationId xmlns:p14="http://schemas.microsoft.com/office/powerpoint/2010/main" val="17559154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62</a:t>
            </a:fld>
            <a:endParaRPr lang="en-GB" dirty="0"/>
          </a:p>
        </p:txBody>
      </p:sp>
    </p:spTree>
    <p:extLst>
      <p:ext uri="{BB962C8B-B14F-4D97-AF65-F5344CB8AC3E}">
        <p14:creationId xmlns:p14="http://schemas.microsoft.com/office/powerpoint/2010/main" val="1431431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6</a:t>
            </a:fld>
            <a:endParaRPr lang="en-GB" dirty="0"/>
          </a:p>
        </p:txBody>
      </p:sp>
    </p:spTree>
    <p:extLst>
      <p:ext uri="{BB962C8B-B14F-4D97-AF65-F5344CB8AC3E}">
        <p14:creationId xmlns:p14="http://schemas.microsoft.com/office/powerpoint/2010/main" val="28758565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63</a:t>
            </a:fld>
            <a:endParaRPr lang="en-GB" dirty="0"/>
          </a:p>
        </p:txBody>
      </p:sp>
    </p:spTree>
    <p:extLst>
      <p:ext uri="{BB962C8B-B14F-4D97-AF65-F5344CB8AC3E}">
        <p14:creationId xmlns:p14="http://schemas.microsoft.com/office/powerpoint/2010/main" val="40725937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64</a:t>
            </a:fld>
            <a:endParaRPr lang="en-GB" dirty="0"/>
          </a:p>
        </p:txBody>
      </p:sp>
    </p:spTree>
    <p:extLst>
      <p:ext uri="{BB962C8B-B14F-4D97-AF65-F5344CB8AC3E}">
        <p14:creationId xmlns:p14="http://schemas.microsoft.com/office/powerpoint/2010/main" val="3640081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65</a:t>
            </a:fld>
            <a:endParaRPr lang="en-GB" dirty="0"/>
          </a:p>
        </p:txBody>
      </p:sp>
    </p:spTree>
    <p:extLst>
      <p:ext uri="{BB962C8B-B14F-4D97-AF65-F5344CB8AC3E}">
        <p14:creationId xmlns:p14="http://schemas.microsoft.com/office/powerpoint/2010/main" val="1043509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66</a:t>
            </a:fld>
            <a:endParaRPr lang="en-GB" dirty="0"/>
          </a:p>
        </p:txBody>
      </p:sp>
    </p:spTree>
    <p:extLst>
      <p:ext uri="{BB962C8B-B14F-4D97-AF65-F5344CB8AC3E}">
        <p14:creationId xmlns:p14="http://schemas.microsoft.com/office/powerpoint/2010/main" val="42111999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67</a:t>
            </a:fld>
            <a:endParaRPr lang="en-GB" dirty="0"/>
          </a:p>
        </p:txBody>
      </p:sp>
    </p:spTree>
    <p:extLst>
      <p:ext uri="{BB962C8B-B14F-4D97-AF65-F5344CB8AC3E}">
        <p14:creationId xmlns:p14="http://schemas.microsoft.com/office/powerpoint/2010/main" val="35638025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68</a:t>
            </a:fld>
            <a:endParaRPr lang="en-GB" dirty="0"/>
          </a:p>
        </p:txBody>
      </p:sp>
    </p:spTree>
    <p:extLst>
      <p:ext uri="{BB962C8B-B14F-4D97-AF65-F5344CB8AC3E}">
        <p14:creationId xmlns:p14="http://schemas.microsoft.com/office/powerpoint/2010/main" val="26719745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69</a:t>
            </a:fld>
            <a:endParaRPr lang="en-GB" dirty="0"/>
          </a:p>
        </p:txBody>
      </p:sp>
    </p:spTree>
    <p:extLst>
      <p:ext uri="{BB962C8B-B14F-4D97-AF65-F5344CB8AC3E}">
        <p14:creationId xmlns:p14="http://schemas.microsoft.com/office/powerpoint/2010/main" val="31939601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70</a:t>
            </a:fld>
            <a:endParaRPr lang="en-GB" dirty="0"/>
          </a:p>
        </p:txBody>
      </p:sp>
    </p:spTree>
    <p:extLst>
      <p:ext uri="{BB962C8B-B14F-4D97-AF65-F5344CB8AC3E}">
        <p14:creationId xmlns:p14="http://schemas.microsoft.com/office/powerpoint/2010/main" val="8474489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71</a:t>
            </a:fld>
            <a:endParaRPr lang="en-GB" dirty="0"/>
          </a:p>
        </p:txBody>
      </p:sp>
    </p:spTree>
    <p:extLst>
      <p:ext uri="{BB962C8B-B14F-4D97-AF65-F5344CB8AC3E}">
        <p14:creationId xmlns:p14="http://schemas.microsoft.com/office/powerpoint/2010/main" val="4707860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72</a:t>
            </a:fld>
            <a:endParaRPr lang="en-GB" dirty="0"/>
          </a:p>
        </p:txBody>
      </p:sp>
    </p:spTree>
    <p:extLst>
      <p:ext uri="{BB962C8B-B14F-4D97-AF65-F5344CB8AC3E}">
        <p14:creationId xmlns:p14="http://schemas.microsoft.com/office/powerpoint/2010/main" val="2079766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7</a:t>
            </a:fld>
            <a:endParaRPr lang="en-GB" dirty="0"/>
          </a:p>
        </p:txBody>
      </p:sp>
    </p:spTree>
    <p:extLst>
      <p:ext uri="{BB962C8B-B14F-4D97-AF65-F5344CB8AC3E}">
        <p14:creationId xmlns:p14="http://schemas.microsoft.com/office/powerpoint/2010/main" val="30836473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73</a:t>
            </a:fld>
            <a:endParaRPr lang="en-GB" dirty="0"/>
          </a:p>
        </p:txBody>
      </p:sp>
    </p:spTree>
    <p:extLst>
      <p:ext uri="{BB962C8B-B14F-4D97-AF65-F5344CB8AC3E}">
        <p14:creationId xmlns:p14="http://schemas.microsoft.com/office/powerpoint/2010/main" val="42889917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74</a:t>
            </a:fld>
            <a:endParaRPr lang="en-GB" dirty="0"/>
          </a:p>
        </p:txBody>
      </p:sp>
    </p:spTree>
    <p:extLst>
      <p:ext uri="{BB962C8B-B14F-4D97-AF65-F5344CB8AC3E}">
        <p14:creationId xmlns:p14="http://schemas.microsoft.com/office/powerpoint/2010/main" val="41221205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75</a:t>
            </a:fld>
            <a:endParaRPr lang="en-GB" dirty="0"/>
          </a:p>
        </p:txBody>
      </p:sp>
    </p:spTree>
    <p:extLst>
      <p:ext uri="{BB962C8B-B14F-4D97-AF65-F5344CB8AC3E}">
        <p14:creationId xmlns:p14="http://schemas.microsoft.com/office/powerpoint/2010/main" val="3724872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76</a:t>
            </a:fld>
            <a:endParaRPr lang="en-GB" dirty="0"/>
          </a:p>
        </p:txBody>
      </p:sp>
    </p:spTree>
    <p:extLst>
      <p:ext uri="{BB962C8B-B14F-4D97-AF65-F5344CB8AC3E}">
        <p14:creationId xmlns:p14="http://schemas.microsoft.com/office/powerpoint/2010/main" val="8479814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77</a:t>
            </a:fld>
            <a:endParaRPr lang="en-GB" dirty="0"/>
          </a:p>
        </p:txBody>
      </p:sp>
    </p:spTree>
    <p:extLst>
      <p:ext uri="{BB962C8B-B14F-4D97-AF65-F5344CB8AC3E}">
        <p14:creationId xmlns:p14="http://schemas.microsoft.com/office/powerpoint/2010/main" val="11966969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78</a:t>
            </a:fld>
            <a:endParaRPr lang="en-GB" dirty="0"/>
          </a:p>
        </p:txBody>
      </p:sp>
    </p:spTree>
    <p:extLst>
      <p:ext uri="{BB962C8B-B14F-4D97-AF65-F5344CB8AC3E}">
        <p14:creationId xmlns:p14="http://schemas.microsoft.com/office/powerpoint/2010/main" val="39380810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79</a:t>
            </a:fld>
            <a:endParaRPr lang="en-GB" dirty="0"/>
          </a:p>
        </p:txBody>
      </p:sp>
    </p:spTree>
    <p:extLst>
      <p:ext uri="{BB962C8B-B14F-4D97-AF65-F5344CB8AC3E}">
        <p14:creationId xmlns:p14="http://schemas.microsoft.com/office/powerpoint/2010/main" val="9792644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80</a:t>
            </a:fld>
            <a:endParaRPr lang="en-GB" dirty="0"/>
          </a:p>
        </p:txBody>
      </p:sp>
    </p:spTree>
    <p:extLst>
      <p:ext uri="{BB962C8B-B14F-4D97-AF65-F5344CB8AC3E}">
        <p14:creationId xmlns:p14="http://schemas.microsoft.com/office/powerpoint/2010/main" val="16383034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81</a:t>
            </a:fld>
            <a:endParaRPr lang="en-GB" dirty="0"/>
          </a:p>
        </p:txBody>
      </p:sp>
    </p:spTree>
    <p:extLst>
      <p:ext uri="{BB962C8B-B14F-4D97-AF65-F5344CB8AC3E}">
        <p14:creationId xmlns:p14="http://schemas.microsoft.com/office/powerpoint/2010/main" val="35092698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82</a:t>
            </a:fld>
            <a:endParaRPr lang="en-GB" dirty="0"/>
          </a:p>
        </p:txBody>
      </p:sp>
    </p:spTree>
    <p:extLst>
      <p:ext uri="{BB962C8B-B14F-4D97-AF65-F5344CB8AC3E}">
        <p14:creationId xmlns:p14="http://schemas.microsoft.com/office/powerpoint/2010/main" val="3499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8</a:t>
            </a:fld>
            <a:endParaRPr lang="en-GB" dirty="0"/>
          </a:p>
        </p:txBody>
      </p:sp>
    </p:spTree>
    <p:extLst>
      <p:ext uri="{BB962C8B-B14F-4D97-AF65-F5344CB8AC3E}">
        <p14:creationId xmlns:p14="http://schemas.microsoft.com/office/powerpoint/2010/main" val="5661873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83</a:t>
            </a:fld>
            <a:endParaRPr lang="en-GB" dirty="0"/>
          </a:p>
        </p:txBody>
      </p:sp>
    </p:spTree>
    <p:extLst>
      <p:ext uri="{BB962C8B-B14F-4D97-AF65-F5344CB8AC3E}">
        <p14:creationId xmlns:p14="http://schemas.microsoft.com/office/powerpoint/2010/main" val="4893359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84</a:t>
            </a:fld>
            <a:endParaRPr lang="en-GB" dirty="0"/>
          </a:p>
        </p:txBody>
      </p:sp>
    </p:spTree>
    <p:extLst>
      <p:ext uri="{BB962C8B-B14F-4D97-AF65-F5344CB8AC3E}">
        <p14:creationId xmlns:p14="http://schemas.microsoft.com/office/powerpoint/2010/main" val="2508529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85</a:t>
            </a:fld>
            <a:endParaRPr lang="en-GB" dirty="0"/>
          </a:p>
        </p:txBody>
      </p:sp>
    </p:spTree>
    <p:extLst>
      <p:ext uri="{BB962C8B-B14F-4D97-AF65-F5344CB8AC3E}">
        <p14:creationId xmlns:p14="http://schemas.microsoft.com/office/powerpoint/2010/main" val="1981915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77F45B2-B700-4F0A-AD53-B10F6C8E0B36}" type="slidenum">
              <a:rPr lang="en-GB" smtClean="0"/>
              <a:pPr>
                <a:defRPr/>
              </a:pPr>
              <a:t>9</a:t>
            </a:fld>
            <a:endParaRPr lang="en-GB" dirty="0"/>
          </a:p>
        </p:txBody>
      </p:sp>
    </p:spTree>
    <p:extLst>
      <p:ext uri="{BB962C8B-B14F-4D97-AF65-F5344CB8AC3E}">
        <p14:creationId xmlns:p14="http://schemas.microsoft.com/office/powerpoint/2010/main" val="4250630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9/29/2020</a:t>
            </a:fld>
            <a:endParaRPr lang="en-US" dirty="0"/>
          </a:p>
        </p:txBody>
      </p:sp>
      <p:sp>
        <p:nvSpPr>
          <p:cNvPr id="5" name="Footer Placeholder 4"/>
          <p:cNvSpPr>
            <a:spLocks noGrp="1"/>
          </p:cNvSpPr>
          <p:nvPr>
            <p:ph type="ftr" sz="quarter" idx="11"/>
          </p:nvPr>
        </p:nvSpPr>
        <p:spPr>
          <a:xfrm>
            <a:off x="2396319" y="329308"/>
            <a:ext cx="3086292" cy="309201"/>
          </a:xfrm>
        </p:spPr>
        <p:txBody>
          <a:bodyPr/>
          <a:lstStyle/>
          <a:p>
            <a:endParaRPr lang="en-US" dirty="0"/>
          </a:p>
        </p:txBody>
      </p:sp>
      <p:sp>
        <p:nvSpPr>
          <p:cNvPr id="6" name="Slide Number Placeholder 5"/>
          <p:cNvSpPr>
            <a:spLocks noGrp="1"/>
          </p:cNvSpPr>
          <p:nvPr>
            <p:ph type="sldNum" sz="quarter" idx="12"/>
          </p:nvPr>
        </p:nvSpPr>
        <p:spPr>
          <a:xfrm>
            <a:off x="1434703" y="798973"/>
            <a:ext cx="802005"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52322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65665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81994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7356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90468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10416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17656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31654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50254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09037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48A87A34-81AB-432B-8DAE-1953F412C126}" type="datetimeFigureOut">
              <a:rPr lang="en-US" dirty="0"/>
              <a:pPr/>
              <a:t>9/29/2020</a:t>
            </a:fld>
            <a:endParaRPr lang="en-US" dirty="0"/>
          </a:p>
        </p:txBody>
      </p:sp>
      <p:sp>
        <p:nvSpPr>
          <p:cNvPr id="6" name="Footer Placeholder 5"/>
          <p:cNvSpPr>
            <a:spLocks noGrp="1"/>
          </p:cNvSpPr>
          <p:nvPr>
            <p:ph type="ftr" sz="quarter" idx="11"/>
          </p:nvPr>
        </p:nvSpPr>
        <p:spPr>
          <a:xfrm>
            <a:off x="1437530" y="318641"/>
            <a:ext cx="3251553"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9749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9/29/2020</a:t>
            </a:fld>
            <a:endParaRPr lang="en-US" dirty="0"/>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29073728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773705"/>
            <a:ext cx="9144000" cy="225025"/>
          </a:xfrm>
          <a:prstGeom prst="rect">
            <a:avLst/>
          </a:prstGeom>
          <a:solidFill>
            <a:schemeClr val="tx1">
              <a:lumMod val="95000"/>
              <a:lumOff val="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7" name="Rectangle 6">
            <a:extLst>
              <a:ext uri="{FF2B5EF4-FFF2-40B4-BE49-F238E27FC236}">
                <a16:creationId xmlns:a16="http://schemas.microsoft.com/office/drawing/2014/main" id="{F6A47014-5C7F-48B1-B46F-E72CB34008A0}"/>
              </a:ext>
            </a:extLst>
          </p:cNvPr>
          <p:cNvSpPr/>
          <p:nvPr/>
        </p:nvSpPr>
        <p:spPr>
          <a:xfrm>
            <a:off x="2186735" y="1943835"/>
            <a:ext cx="5295039" cy="1862048"/>
          </a:xfrm>
          <a:prstGeom prst="rect">
            <a:avLst/>
          </a:prstGeom>
          <a:noFill/>
        </p:spPr>
        <p:txBody>
          <a:bodyPr wrap="none" lIns="91440" tIns="45720" rIns="91440" bIns="45720">
            <a:spAutoFit/>
          </a:bodyPr>
          <a:lstStyle/>
          <a:p>
            <a:pPr algn="ctr"/>
            <a:r>
              <a:rPr lang="en-US" sz="11500" b="1" cap="none" spc="0" dirty="0">
                <a:ln w="6600">
                  <a:solidFill>
                    <a:schemeClr val="accent2"/>
                  </a:solidFill>
                  <a:prstDash val="solid"/>
                </a:ln>
                <a:solidFill>
                  <a:srgbClr val="FFFF00"/>
                </a:solidFill>
                <a:effectLst>
                  <a:outerShdw dist="38100" dir="2700000" algn="tl" rotWithShape="0">
                    <a:schemeClr val="accent2"/>
                  </a:outerShdw>
                </a:effectLst>
                <a:latin typeface="Stencil" panose="040409050D0802020404" pitchFamily="82" charset="0"/>
              </a:rPr>
              <a:t>X-Path</a:t>
            </a:r>
            <a:endParaRPr lang="en-US" sz="5400" b="1" cap="none" spc="0" dirty="0">
              <a:ln w="6600">
                <a:solidFill>
                  <a:schemeClr val="accent2"/>
                </a:solidFill>
                <a:prstDash val="solid"/>
              </a:ln>
              <a:solidFill>
                <a:srgbClr val="FFFF00"/>
              </a:solidFill>
              <a:effectLst>
                <a:outerShdw dist="38100" dir="2700000" algn="tl" rotWithShape="0">
                  <a:schemeClr val="accent2"/>
                </a:outerShdw>
              </a:effectLst>
              <a:latin typeface="Stencil" panose="040409050D0802020404" pitchFamily="82" charset="0"/>
            </a:endParaRPr>
          </a:p>
        </p:txBody>
      </p:sp>
      <p:sp>
        <p:nvSpPr>
          <p:cNvPr id="9" name="TextBox 8">
            <a:extLst>
              <a:ext uri="{FF2B5EF4-FFF2-40B4-BE49-F238E27FC236}">
                <a16:creationId xmlns:a16="http://schemas.microsoft.com/office/drawing/2014/main" id="{8CAB068F-0E8D-4B66-BEB3-7BA92ABD3C48}"/>
              </a:ext>
            </a:extLst>
          </p:cNvPr>
          <p:cNvSpPr txBox="1"/>
          <p:nvPr/>
        </p:nvSpPr>
        <p:spPr>
          <a:xfrm>
            <a:off x="3581890" y="3609854"/>
            <a:ext cx="2198038" cy="646331"/>
          </a:xfrm>
          <a:prstGeom prst="rect">
            <a:avLst/>
          </a:prstGeom>
          <a:noFill/>
        </p:spPr>
        <p:txBody>
          <a:bodyPr wrap="none" rtlCol="0">
            <a:spAutoFit/>
          </a:bodyPr>
          <a:lstStyle/>
          <a:p>
            <a:r>
              <a:rPr lang="en-PH" sz="3600" b="1" dirty="0"/>
              <a:t>TUTORIAL</a:t>
            </a:r>
          </a:p>
        </p:txBody>
      </p:sp>
    </p:spTree>
    <p:extLst>
      <p:ext uri="{BB962C8B-B14F-4D97-AF65-F5344CB8AC3E}">
        <p14:creationId xmlns:p14="http://schemas.microsoft.com/office/powerpoint/2010/main" val="2752611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1500" y="1808820"/>
            <a:ext cx="8966157" cy="4320480"/>
          </a:xfrm>
          <a:prstGeom prst="rect">
            <a:avLst/>
          </a:prstGeom>
          <a:ln>
            <a:solidFill>
              <a:schemeClr val="tx1"/>
            </a:solidFill>
          </a:ln>
        </p:spPr>
      </p:pic>
      <p:sp>
        <p:nvSpPr>
          <p:cNvPr id="11" name="Rectangle 10"/>
          <p:cNvSpPr/>
          <p:nvPr/>
        </p:nvSpPr>
        <p:spPr>
          <a:xfrm>
            <a:off x="251520" y="1178750"/>
            <a:ext cx="1159292" cy="461665"/>
          </a:xfrm>
          <a:prstGeom prst="rect">
            <a:avLst/>
          </a:prstGeom>
        </p:spPr>
        <p:txBody>
          <a:bodyPr wrap="none">
            <a:spAutoFit/>
          </a:bodyPr>
          <a:lstStyle/>
          <a:p>
            <a:r>
              <a:rPr lang="en-PH" b="1" dirty="0"/>
              <a:t>Sample</a:t>
            </a:r>
          </a:p>
        </p:txBody>
      </p:sp>
      <p:sp>
        <p:nvSpPr>
          <p:cNvPr id="4" name="Frame 3"/>
          <p:cNvSpPr/>
          <p:nvPr/>
        </p:nvSpPr>
        <p:spPr bwMode="auto">
          <a:xfrm>
            <a:off x="1646675" y="2197681"/>
            <a:ext cx="4140460" cy="31503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5" name="Frame 4"/>
          <p:cNvSpPr/>
          <p:nvPr/>
        </p:nvSpPr>
        <p:spPr bwMode="auto">
          <a:xfrm>
            <a:off x="2484347" y="5094185"/>
            <a:ext cx="4472917" cy="31503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320625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51520" y="1178750"/>
            <a:ext cx="1159292" cy="461665"/>
          </a:xfrm>
          <a:prstGeom prst="rect">
            <a:avLst/>
          </a:prstGeom>
        </p:spPr>
        <p:txBody>
          <a:bodyPr wrap="none">
            <a:spAutoFit/>
          </a:bodyPr>
          <a:lstStyle/>
          <a:p>
            <a:r>
              <a:rPr lang="en-PH" b="1" dirty="0"/>
              <a:t>Sample</a:t>
            </a:r>
          </a:p>
        </p:txBody>
      </p:sp>
      <p:sp>
        <p:nvSpPr>
          <p:cNvPr id="4" name="TextBox 3"/>
          <p:cNvSpPr txBox="1"/>
          <p:nvPr/>
        </p:nvSpPr>
        <p:spPr>
          <a:xfrm>
            <a:off x="881590" y="2123855"/>
            <a:ext cx="2432717" cy="461665"/>
          </a:xfrm>
          <a:prstGeom prst="rect">
            <a:avLst/>
          </a:prstGeom>
          <a:noFill/>
        </p:spPr>
        <p:txBody>
          <a:bodyPr wrap="none" rtlCol="0">
            <a:spAutoFit/>
          </a:bodyPr>
          <a:lstStyle/>
          <a:p>
            <a:r>
              <a:rPr lang="en-PH" dirty="0"/>
              <a:t>1. Absolute XPath</a:t>
            </a:r>
          </a:p>
        </p:txBody>
      </p:sp>
      <p:sp>
        <p:nvSpPr>
          <p:cNvPr id="5" name="TextBox 4"/>
          <p:cNvSpPr txBox="1"/>
          <p:nvPr/>
        </p:nvSpPr>
        <p:spPr>
          <a:xfrm>
            <a:off x="947258" y="4014065"/>
            <a:ext cx="2361544" cy="461665"/>
          </a:xfrm>
          <a:prstGeom prst="rect">
            <a:avLst/>
          </a:prstGeom>
          <a:noFill/>
        </p:spPr>
        <p:txBody>
          <a:bodyPr wrap="none" rtlCol="0">
            <a:spAutoFit/>
          </a:bodyPr>
          <a:lstStyle/>
          <a:p>
            <a:r>
              <a:rPr lang="en-PH" dirty="0"/>
              <a:t>2. Relative XPath</a:t>
            </a:r>
          </a:p>
        </p:txBody>
      </p:sp>
      <p:sp>
        <p:nvSpPr>
          <p:cNvPr id="2" name="TextBox 1"/>
          <p:cNvSpPr txBox="1"/>
          <p:nvPr/>
        </p:nvSpPr>
        <p:spPr>
          <a:xfrm>
            <a:off x="1511660" y="3068960"/>
            <a:ext cx="7446269" cy="307777"/>
          </a:xfrm>
          <a:prstGeom prst="rect">
            <a:avLst/>
          </a:prstGeom>
          <a:noFill/>
        </p:spPr>
        <p:txBody>
          <a:bodyPr wrap="none" rtlCol="0">
            <a:spAutoFit/>
          </a:bodyPr>
          <a:lstStyle/>
          <a:p>
            <a:r>
              <a:rPr lang="en-PH" sz="1400" dirty="0"/>
              <a:t>html/body/div/div/div/div/div/div/div/form[@id='prod-</a:t>
            </a:r>
            <a:r>
              <a:rPr lang="en-PH" sz="1400" dirty="0" err="1"/>
              <a:t>journalSettingsForm</a:t>
            </a:r>
            <a:r>
              <a:rPr lang="en-PH" sz="1400" dirty="0"/>
              <a:t>']/div/div[2]/div/div/label</a:t>
            </a:r>
          </a:p>
        </p:txBody>
      </p:sp>
      <p:sp>
        <p:nvSpPr>
          <p:cNvPr id="3" name="TextBox 2"/>
          <p:cNvSpPr txBox="1"/>
          <p:nvPr/>
        </p:nvSpPr>
        <p:spPr>
          <a:xfrm>
            <a:off x="1601670" y="4959169"/>
            <a:ext cx="2332690" cy="307777"/>
          </a:xfrm>
          <a:prstGeom prst="rect">
            <a:avLst/>
          </a:prstGeom>
          <a:noFill/>
        </p:spPr>
        <p:txBody>
          <a:bodyPr wrap="none" rtlCol="0">
            <a:spAutoFit/>
          </a:bodyPr>
          <a:lstStyle/>
          <a:p>
            <a:r>
              <a:rPr lang="en-PH" sz="1400" dirty="0"/>
              <a:t>//label[contains(.,'</a:t>
            </a:r>
            <a:r>
              <a:rPr lang="en-PH" sz="1400" dirty="0" err="1"/>
              <a:t>Almetrics</a:t>
            </a:r>
            <a:r>
              <a:rPr lang="en-PH" sz="1400" dirty="0"/>
              <a:t>')]</a:t>
            </a:r>
          </a:p>
        </p:txBody>
      </p:sp>
      <p:sp>
        <p:nvSpPr>
          <p:cNvPr id="6" name="TextBox 5"/>
          <p:cNvSpPr txBox="1"/>
          <p:nvPr/>
        </p:nvSpPr>
        <p:spPr>
          <a:xfrm>
            <a:off x="111279" y="6219310"/>
            <a:ext cx="8864927" cy="461665"/>
          </a:xfrm>
          <a:prstGeom prst="rect">
            <a:avLst/>
          </a:prstGeom>
          <a:solidFill>
            <a:srgbClr val="92D050"/>
          </a:solidFill>
        </p:spPr>
        <p:txBody>
          <a:bodyPr wrap="none" rtlCol="0">
            <a:spAutoFit/>
          </a:bodyPr>
          <a:lstStyle/>
          <a:p>
            <a:r>
              <a:rPr lang="en-PH" dirty="0"/>
              <a:t>Note: Best practice is never to use an absolute </a:t>
            </a:r>
            <a:r>
              <a:rPr lang="en-PH" dirty="0" err="1"/>
              <a:t>xpath</a:t>
            </a:r>
            <a:r>
              <a:rPr lang="en-PH" dirty="0"/>
              <a:t> in creating objects</a:t>
            </a:r>
          </a:p>
        </p:txBody>
      </p:sp>
    </p:spTree>
    <p:extLst>
      <p:ext uri="{BB962C8B-B14F-4D97-AF65-F5344CB8AC3E}">
        <p14:creationId xmlns:p14="http://schemas.microsoft.com/office/powerpoint/2010/main" val="37746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1" presetClass="emph" presetSubtype="0" fill="hold" grpId="1" nodeType="clickEffect">
                                  <p:stCondLst>
                                    <p:cond delay="0"/>
                                  </p:stCondLst>
                                  <p:childTnLst>
                                    <p:animClr clrSpc="hsl" dir="cw">
                                      <p:cBhvr override="childStyle">
                                        <p:cTn id="26" dur="3000" fill="hold"/>
                                        <p:tgtEl>
                                          <p:spTgt spid="6"/>
                                        </p:tgtEl>
                                        <p:attrNameLst>
                                          <p:attrName>style.color</p:attrName>
                                        </p:attrNameLst>
                                      </p:cBhvr>
                                      <p:by>
                                        <p:hsl h="7200000" s="0" l="0"/>
                                      </p:by>
                                    </p:animClr>
                                    <p:animClr clrSpc="hsl" dir="cw">
                                      <p:cBhvr>
                                        <p:cTn id="27" dur="3000" fill="hold"/>
                                        <p:tgtEl>
                                          <p:spTgt spid="6"/>
                                        </p:tgtEl>
                                        <p:attrNameLst>
                                          <p:attrName>fillcolor</p:attrName>
                                        </p:attrNameLst>
                                      </p:cBhvr>
                                      <p:by>
                                        <p:hsl h="7200000" s="0" l="0"/>
                                      </p:by>
                                    </p:animClr>
                                    <p:animClr clrSpc="hsl" dir="cw">
                                      <p:cBhvr>
                                        <p:cTn id="28" dur="3000" fill="hold"/>
                                        <p:tgtEl>
                                          <p:spTgt spid="6"/>
                                        </p:tgtEl>
                                        <p:attrNameLst>
                                          <p:attrName>stroke.color</p:attrName>
                                        </p:attrNameLst>
                                      </p:cBhvr>
                                      <p:by>
                                        <p:hsl h="7200000" s="0" l="0"/>
                                      </p:by>
                                    </p:animClr>
                                    <p:set>
                                      <p:cBhvr>
                                        <p:cTn id="29" dur="3000" fill="hold"/>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3" grpId="0"/>
      <p:bldP spid="6" grpId="0" animBg="1"/>
      <p:bldP spid="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41530" y="1133745"/>
            <a:ext cx="1924116" cy="400110"/>
          </a:xfrm>
          <a:prstGeom prst="rect">
            <a:avLst/>
          </a:prstGeom>
        </p:spPr>
        <p:txBody>
          <a:bodyPr wrap="none">
            <a:spAutoFit/>
          </a:bodyPr>
          <a:lstStyle/>
          <a:p>
            <a:r>
              <a:rPr lang="en-PH" sz="2000" b="1" dirty="0"/>
              <a:t>Different </a:t>
            </a:r>
            <a:r>
              <a:rPr lang="en-PH" sz="2000" b="1" dirty="0" err="1"/>
              <a:t>Xpath</a:t>
            </a:r>
            <a:endParaRPr lang="en-PH" sz="2000" b="1" dirty="0"/>
          </a:p>
        </p:txBody>
      </p:sp>
      <p:sp>
        <p:nvSpPr>
          <p:cNvPr id="8" name="TextBox 7"/>
          <p:cNvSpPr txBox="1"/>
          <p:nvPr/>
        </p:nvSpPr>
        <p:spPr>
          <a:xfrm>
            <a:off x="791580" y="1808820"/>
            <a:ext cx="7328379" cy="4401205"/>
          </a:xfrm>
          <a:prstGeom prst="rect">
            <a:avLst/>
          </a:prstGeom>
          <a:noFill/>
        </p:spPr>
        <p:txBody>
          <a:bodyPr wrap="square" rtlCol="0">
            <a:spAutoFit/>
          </a:bodyPr>
          <a:lstStyle/>
          <a:p>
            <a:pPr marL="457200" indent="-457200">
              <a:buAutoNum type="arabicPeriod"/>
            </a:pPr>
            <a:r>
              <a:rPr lang="en-PH" sz="2000" dirty="0"/>
              <a:t>Basic </a:t>
            </a:r>
            <a:r>
              <a:rPr lang="en-PH" sz="2000" dirty="0" err="1"/>
              <a:t>Xpath</a:t>
            </a:r>
            <a:endParaRPr lang="en-PH" sz="2000" dirty="0"/>
          </a:p>
          <a:p>
            <a:pPr marL="457200" indent="-457200">
              <a:buAutoNum type="arabicPeriod"/>
            </a:pPr>
            <a:r>
              <a:rPr lang="en-PH" sz="2000" dirty="0"/>
              <a:t>Contains</a:t>
            </a:r>
          </a:p>
          <a:p>
            <a:pPr marL="457200" indent="-457200">
              <a:buAutoNum type="arabicPeriod"/>
            </a:pPr>
            <a:r>
              <a:rPr lang="en-PH" sz="2000" dirty="0"/>
              <a:t>Using OR &amp; AND</a:t>
            </a:r>
          </a:p>
          <a:p>
            <a:pPr marL="457200" indent="-457200">
              <a:buAutoNum type="arabicPeriod"/>
            </a:pPr>
            <a:r>
              <a:rPr lang="en-PH" sz="2000" dirty="0"/>
              <a:t>Start with Function</a:t>
            </a:r>
          </a:p>
          <a:p>
            <a:pPr marL="457200" indent="-457200">
              <a:buAutoNum type="arabicPeriod"/>
            </a:pPr>
            <a:r>
              <a:rPr lang="en-PH" sz="2000" dirty="0"/>
              <a:t>Text</a:t>
            </a:r>
          </a:p>
          <a:p>
            <a:pPr marL="457200" indent="-457200">
              <a:buAutoNum type="arabicPeriod"/>
            </a:pPr>
            <a:r>
              <a:rPr lang="en-PH" sz="2000" dirty="0" err="1"/>
              <a:t>Xpath</a:t>
            </a:r>
            <a:r>
              <a:rPr lang="en-PH" sz="2000" dirty="0"/>
              <a:t> axes</a:t>
            </a:r>
          </a:p>
          <a:p>
            <a:pPr marL="1371600" lvl="2" indent="-457200">
              <a:buAutoNum type="alphaLcPeriod"/>
            </a:pPr>
            <a:r>
              <a:rPr lang="en-PH" sz="2000" dirty="0"/>
              <a:t>Following</a:t>
            </a:r>
          </a:p>
          <a:p>
            <a:pPr marL="1371600" lvl="2" indent="-457200">
              <a:buAutoNum type="alphaLcPeriod"/>
            </a:pPr>
            <a:r>
              <a:rPr lang="en-PH" sz="2000" dirty="0"/>
              <a:t>Ancestor</a:t>
            </a:r>
          </a:p>
          <a:p>
            <a:pPr marL="1371600" lvl="2" indent="-457200">
              <a:buAutoNum type="alphaLcPeriod"/>
            </a:pPr>
            <a:r>
              <a:rPr lang="en-PH" sz="2000" dirty="0"/>
              <a:t>Child</a:t>
            </a:r>
          </a:p>
          <a:p>
            <a:pPr marL="1371600" lvl="2" indent="-457200">
              <a:buAutoNum type="alphaLcPeriod"/>
            </a:pPr>
            <a:r>
              <a:rPr lang="en-PH" sz="2000" dirty="0"/>
              <a:t>Preceding</a:t>
            </a:r>
          </a:p>
          <a:p>
            <a:pPr marL="1371600" lvl="2" indent="-457200">
              <a:buAutoNum type="alphaLcPeriod"/>
            </a:pPr>
            <a:r>
              <a:rPr lang="en-PH" sz="2000" dirty="0"/>
              <a:t>Following-Sibling</a:t>
            </a:r>
          </a:p>
          <a:p>
            <a:pPr marL="1371600" lvl="2" indent="-457200">
              <a:buAutoNum type="alphaLcPeriod"/>
            </a:pPr>
            <a:r>
              <a:rPr lang="en-PH" sz="2000" dirty="0"/>
              <a:t>Parent</a:t>
            </a:r>
          </a:p>
          <a:p>
            <a:pPr marL="1371600" lvl="2" indent="-457200">
              <a:buAutoNum type="alphaLcPeriod"/>
            </a:pPr>
            <a:r>
              <a:rPr lang="en-PH" sz="2000" dirty="0"/>
              <a:t>Self</a:t>
            </a:r>
          </a:p>
          <a:p>
            <a:pPr marL="1371600" lvl="2" indent="-457200">
              <a:buAutoNum type="alphaLcPeriod"/>
            </a:pPr>
            <a:r>
              <a:rPr lang="en-PH" sz="2000" dirty="0"/>
              <a:t>Descendant</a:t>
            </a:r>
          </a:p>
        </p:txBody>
      </p:sp>
    </p:spTree>
    <p:extLst>
      <p:ext uri="{BB962C8B-B14F-4D97-AF65-F5344CB8AC3E}">
        <p14:creationId xmlns:p14="http://schemas.microsoft.com/office/powerpoint/2010/main" val="310322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xEl>
                                              <p:pRg st="11" end="1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xEl>
                                              <p:pRg st="12" end="12"/>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619" y="953725"/>
            <a:ext cx="1516762" cy="400110"/>
          </a:xfrm>
          <a:prstGeom prst="rect">
            <a:avLst/>
          </a:prstGeom>
        </p:spPr>
        <p:txBody>
          <a:bodyPr wrap="none">
            <a:spAutoFit/>
          </a:bodyPr>
          <a:lstStyle/>
          <a:p>
            <a:r>
              <a:rPr lang="en-PH" sz="2000" b="1" dirty="0"/>
              <a:t>Basic </a:t>
            </a:r>
            <a:r>
              <a:rPr lang="en-PH" sz="2000" b="1" dirty="0" err="1"/>
              <a:t>Xpath</a:t>
            </a:r>
            <a:endParaRPr lang="en-PH" sz="2000" b="1" dirty="0"/>
          </a:p>
        </p:txBody>
      </p:sp>
      <p:pic>
        <p:nvPicPr>
          <p:cNvPr id="3" name="Picture 2"/>
          <p:cNvPicPr>
            <a:picLocks noChangeAspect="1"/>
          </p:cNvPicPr>
          <p:nvPr/>
        </p:nvPicPr>
        <p:blipFill>
          <a:blip r:embed="rId3"/>
          <a:stretch>
            <a:fillRect/>
          </a:stretch>
        </p:blipFill>
        <p:spPr>
          <a:xfrm>
            <a:off x="1632381" y="1499842"/>
            <a:ext cx="5715635" cy="2799598"/>
          </a:xfrm>
          <a:prstGeom prst="rect">
            <a:avLst/>
          </a:prstGeom>
        </p:spPr>
      </p:pic>
      <p:pic>
        <p:nvPicPr>
          <p:cNvPr id="7" name="Picture 6"/>
          <p:cNvPicPr>
            <a:picLocks noChangeAspect="1"/>
          </p:cNvPicPr>
          <p:nvPr/>
        </p:nvPicPr>
        <p:blipFill>
          <a:blip r:embed="rId4"/>
          <a:stretch>
            <a:fillRect/>
          </a:stretch>
        </p:blipFill>
        <p:spPr>
          <a:xfrm>
            <a:off x="2546775" y="4487641"/>
            <a:ext cx="5995184" cy="2056840"/>
          </a:xfrm>
          <a:prstGeom prst="rect">
            <a:avLst/>
          </a:prstGeom>
        </p:spPr>
      </p:pic>
      <p:sp>
        <p:nvSpPr>
          <p:cNvPr id="4" name="Rectangle 3"/>
          <p:cNvSpPr/>
          <p:nvPr/>
        </p:nvSpPr>
        <p:spPr>
          <a:xfrm>
            <a:off x="206515" y="5516061"/>
            <a:ext cx="3177473" cy="461665"/>
          </a:xfrm>
          <a:prstGeom prst="rect">
            <a:avLst/>
          </a:prstGeom>
        </p:spPr>
        <p:txBody>
          <a:bodyPr wrap="none">
            <a:spAutoFit/>
          </a:bodyPr>
          <a:lstStyle/>
          <a:p>
            <a:r>
              <a:rPr lang="en-PH" dirty="0"/>
              <a:t>//input[@id='username']</a:t>
            </a:r>
          </a:p>
        </p:txBody>
      </p:sp>
    </p:spTree>
    <p:extLst>
      <p:ext uri="{BB962C8B-B14F-4D97-AF65-F5344CB8AC3E}">
        <p14:creationId xmlns:p14="http://schemas.microsoft.com/office/powerpoint/2010/main" val="182325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619" y="953725"/>
            <a:ext cx="1516762" cy="400110"/>
          </a:xfrm>
          <a:prstGeom prst="rect">
            <a:avLst/>
          </a:prstGeom>
        </p:spPr>
        <p:txBody>
          <a:bodyPr wrap="none">
            <a:spAutoFit/>
          </a:bodyPr>
          <a:lstStyle/>
          <a:p>
            <a:r>
              <a:rPr lang="en-PH" sz="2000" b="1" dirty="0"/>
              <a:t>Basic </a:t>
            </a:r>
            <a:r>
              <a:rPr lang="en-PH" sz="2000" b="1" dirty="0" err="1"/>
              <a:t>Xpath</a:t>
            </a:r>
            <a:endParaRPr lang="en-PH" sz="2000" b="1" dirty="0"/>
          </a:p>
        </p:txBody>
      </p:sp>
      <p:pic>
        <p:nvPicPr>
          <p:cNvPr id="8" name="Picture 7"/>
          <p:cNvPicPr>
            <a:picLocks noChangeAspect="1"/>
          </p:cNvPicPr>
          <p:nvPr/>
        </p:nvPicPr>
        <p:blipFill>
          <a:blip r:embed="rId3"/>
          <a:stretch>
            <a:fillRect/>
          </a:stretch>
        </p:blipFill>
        <p:spPr>
          <a:xfrm>
            <a:off x="2501770" y="4445447"/>
            <a:ext cx="6540019" cy="2060646"/>
          </a:xfrm>
          <a:prstGeom prst="rect">
            <a:avLst/>
          </a:prstGeom>
        </p:spPr>
      </p:pic>
      <p:sp>
        <p:nvSpPr>
          <p:cNvPr id="5" name="Rectangle 4"/>
          <p:cNvSpPr/>
          <p:nvPr/>
        </p:nvSpPr>
        <p:spPr>
          <a:xfrm>
            <a:off x="206515" y="5471489"/>
            <a:ext cx="3163045" cy="461665"/>
          </a:xfrm>
          <a:prstGeom prst="rect">
            <a:avLst/>
          </a:prstGeom>
        </p:spPr>
        <p:txBody>
          <a:bodyPr wrap="none">
            <a:spAutoFit/>
          </a:bodyPr>
          <a:lstStyle/>
          <a:p>
            <a:r>
              <a:rPr lang="en-PH" dirty="0"/>
              <a:t>//input[@id='password']</a:t>
            </a:r>
          </a:p>
        </p:txBody>
      </p:sp>
      <p:pic>
        <p:nvPicPr>
          <p:cNvPr id="9" name="Picture 8"/>
          <p:cNvPicPr>
            <a:picLocks noChangeAspect="1"/>
          </p:cNvPicPr>
          <p:nvPr/>
        </p:nvPicPr>
        <p:blipFill>
          <a:blip r:embed="rId4"/>
          <a:stretch>
            <a:fillRect/>
          </a:stretch>
        </p:blipFill>
        <p:spPr>
          <a:xfrm>
            <a:off x="1632380" y="1499842"/>
            <a:ext cx="5715635" cy="2799598"/>
          </a:xfrm>
          <a:prstGeom prst="rect">
            <a:avLst/>
          </a:prstGeom>
        </p:spPr>
      </p:pic>
    </p:spTree>
    <p:extLst>
      <p:ext uri="{BB962C8B-B14F-4D97-AF65-F5344CB8AC3E}">
        <p14:creationId xmlns:p14="http://schemas.microsoft.com/office/powerpoint/2010/main" val="186681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619" y="953725"/>
            <a:ext cx="1516762" cy="400110"/>
          </a:xfrm>
          <a:prstGeom prst="rect">
            <a:avLst/>
          </a:prstGeom>
        </p:spPr>
        <p:txBody>
          <a:bodyPr wrap="none">
            <a:spAutoFit/>
          </a:bodyPr>
          <a:lstStyle/>
          <a:p>
            <a:r>
              <a:rPr lang="en-PH" sz="2000" b="1" dirty="0"/>
              <a:t>Basic </a:t>
            </a:r>
            <a:r>
              <a:rPr lang="en-PH" sz="2000" b="1" dirty="0" err="1"/>
              <a:t>Xpath</a:t>
            </a:r>
            <a:endParaRPr lang="en-PH" sz="2000" b="1" dirty="0"/>
          </a:p>
        </p:txBody>
      </p:sp>
      <p:pic>
        <p:nvPicPr>
          <p:cNvPr id="3" name="Picture 2"/>
          <p:cNvPicPr>
            <a:picLocks noChangeAspect="1"/>
          </p:cNvPicPr>
          <p:nvPr/>
        </p:nvPicPr>
        <p:blipFill>
          <a:blip r:embed="rId3"/>
          <a:stretch>
            <a:fillRect/>
          </a:stretch>
        </p:blipFill>
        <p:spPr>
          <a:xfrm>
            <a:off x="1632381" y="1499842"/>
            <a:ext cx="5715635" cy="2799598"/>
          </a:xfrm>
          <a:prstGeom prst="rect">
            <a:avLst/>
          </a:prstGeom>
        </p:spPr>
      </p:pic>
      <p:pic>
        <p:nvPicPr>
          <p:cNvPr id="8" name="Picture 7"/>
          <p:cNvPicPr>
            <a:picLocks noChangeAspect="1"/>
          </p:cNvPicPr>
          <p:nvPr/>
        </p:nvPicPr>
        <p:blipFill>
          <a:blip r:embed="rId4"/>
          <a:stretch>
            <a:fillRect/>
          </a:stretch>
        </p:blipFill>
        <p:spPr>
          <a:xfrm>
            <a:off x="2996825" y="4554125"/>
            <a:ext cx="5940660" cy="2109154"/>
          </a:xfrm>
          <a:prstGeom prst="rect">
            <a:avLst/>
          </a:prstGeom>
        </p:spPr>
      </p:pic>
      <p:sp>
        <p:nvSpPr>
          <p:cNvPr id="6" name="Rectangle 5"/>
          <p:cNvSpPr/>
          <p:nvPr/>
        </p:nvSpPr>
        <p:spPr>
          <a:xfrm>
            <a:off x="206515" y="5505925"/>
            <a:ext cx="3852548" cy="461665"/>
          </a:xfrm>
          <a:prstGeom prst="rect">
            <a:avLst/>
          </a:prstGeom>
        </p:spPr>
        <p:txBody>
          <a:bodyPr wrap="square">
            <a:spAutoFit/>
          </a:bodyPr>
          <a:lstStyle/>
          <a:p>
            <a:r>
              <a:rPr lang="en-PH" dirty="0"/>
              <a:t>//button[contains(.,'Login')]</a:t>
            </a:r>
          </a:p>
        </p:txBody>
      </p:sp>
    </p:spTree>
    <p:extLst>
      <p:ext uri="{BB962C8B-B14F-4D97-AF65-F5344CB8AC3E}">
        <p14:creationId xmlns:p14="http://schemas.microsoft.com/office/powerpoint/2010/main" val="250625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66655" y="2618910"/>
            <a:ext cx="7470830" cy="2585323"/>
          </a:xfrm>
          <a:prstGeom prst="rect">
            <a:avLst/>
          </a:prstGeom>
          <a:noFill/>
        </p:spPr>
        <p:txBody>
          <a:bodyPr wrap="square" rtlCol="0">
            <a:spAutoFit/>
          </a:bodyPr>
          <a:lstStyle/>
          <a:p>
            <a:pPr lvl="0" eaLnBrk="0" hangingPunct="0"/>
            <a:r>
              <a:rPr lang="en-US" altLang="en-US" sz="1800" dirty="0" err="1">
                <a:solidFill>
                  <a:srgbClr val="343434"/>
                </a:solidFill>
                <a:latin typeface="Monaco"/>
              </a:rPr>
              <a:t>Xpath</a:t>
            </a:r>
            <a:r>
              <a:rPr lang="en-US" altLang="en-US" sz="1800" dirty="0">
                <a:solidFill>
                  <a:srgbClr val="343434"/>
                </a:solidFill>
                <a:latin typeface="Monaco"/>
              </a:rPr>
              <a:t>=//input[@type='text'] </a:t>
            </a:r>
          </a:p>
          <a:p>
            <a:pPr lvl="0" eaLnBrk="0" hangingPunct="0"/>
            <a:r>
              <a:rPr lang="en-US" altLang="en-US" sz="1800" dirty="0" err="1">
                <a:solidFill>
                  <a:srgbClr val="343434"/>
                </a:solidFill>
                <a:latin typeface="Monaco"/>
              </a:rPr>
              <a:t>Xpath</a:t>
            </a:r>
            <a:r>
              <a:rPr lang="en-US" altLang="en-US" sz="1800" dirty="0">
                <a:solidFill>
                  <a:srgbClr val="343434"/>
                </a:solidFill>
                <a:latin typeface="Monaco"/>
              </a:rPr>
              <a:t>= //label[@id='message23'] </a:t>
            </a:r>
          </a:p>
          <a:p>
            <a:pPr lvl="0" eaLnBrk="0" hangingPunct="0"/>
            <a:r>
              <a:rPr lang="en-US" altLang="en-US" sz="1800" dirty="0" err="1">
                <a:solidFill>
                  <a:srgbClr val="343434"/>
                </a:solidFill>
                <a:latin typeface="Monaco"/>
              </a:rPr>
              <a:t>Xpath</a:t>
            </a:r>
            <a:r>
              <a:rPr lang="en-US" altLang="en-US" sz="1800" dirty="0">
                <a:solidFill>
                  <a:srgbClr val="343434"/>
                </a:solidFill>
                <a:latin typeface="Monaco"/>
              </a:rPr>
              <a:t>= //input[@value='RESET'] </a:t>
            </a:r>
          </a:p>
          <a:p>
            <a:pPr lvl="0" eaLnBrk="0" hangingPunct="0"/>
            <a:r>
              <a:rPr lang="en-US" altLang="en-US" sz="1800" dirty="0" err="1">
                <a:solidFill>
                  <a:srgbClr val="343434"/>
                </a:solidFill>
                <a:latin typeface="Monaco"/>
              </a:rPr>
              <a:t>Xpath</a:t>
            </a:r>
            <a:r>
              <a:rPr lang="en-US" altLang="en-US" sz="1800" dirty="0">
                <a:solidFill>
                  <a:srgbClr val="343434"/>
                </a:solidFill>
                <a:latin typeface="Monaco"/>
              </a:rPr>
              <a:t>=//*[@class='</a:t>
            </a:r>
            <a:r>
              <a:rPr lang="en-US" altLang="en-US" sz="1800" dirty="0" err="1">
                <a:solidFill>
                  <a:srgbClr val="343434"/>
                </a:solidFill>
                <a:latin typeface="Monaco"/>
              </a:rPr>
              <a:t>barone</a:t>
            </a:r>
            <a:r>
              <a:rPr lang="en-US" altLang="en-US" sz="1800" dirty="0">
                <a:solidFill>
                  <a:srgbClr val="343434"/>
                </a:solidFill>
                <a:latin typeface="Monaco"/>
              </a:rPr>
              <a:t>'] </a:t>
            </a:r>
          </a:p>
          <a:p>
            <a:pPr lvl="0" eaLnBrk="0" hangingPunct="0"/>
            <a:r>
              <a:rPr lang="en-US" altLang="en-US" sz="1800" dirty="0" err="1">
                <a:solidFill>
                  <a:srgbClr val="343434"/>
                </a:solidFill>
                <a:latin typeface="Monaco"/>
              </a:rPr>
              <a:t>Xpath</a:t>
            </a:r>
            <a:r>
              <a:rPr lang="en-US" altLang="en-US" sz="1800" dirty="0">
                <a:solidFill>
                  <a:srgbClr val="343434"/>
                </a:solidFill>
                <a:latin typeface="Monaco"/>
              </a:rPr>
              <a:t>=//a[@</a:t>
            </a:r>
            <a:r>
              <a:rPr lang="en-US" altLang="en-US" sz="1800" dirty="0" err="1">
                <a:solidFill>
                  <a:srgbClr val="343434"/>
                </a:solidFill>
                <a:latin typeface="Monaco"/>
              </a:rPr>
              <a:t>href</a:t>
            </a:r>
            <a:r>
              <a:rPr lang="en-US" altLang="en-US" sz="1800" dirty="0">
                <a:solidFill>
                  <a:srgbClr val="343434"/>
                </a:solidFill>
                <a:latin typeface="Monaco"/>
              </a:rPr>
              <a:t>='http://demo.guru99.com/'] </a:t>
            </a:r>
          </a:p>
          <a:p>
            <a:pPr lvl="0" eaLnBrk="0" hangingPunct="0"/>
            <a:r>
              <a:rPr lang="en-US" altLang="en-US" sz="1800" dirty="0" err="1">
                <a:solidFill>
                  <a:srgbClr val="343434"/>
                </a:solidFill>
                <a:latin typeface="Monaco"/>
              </a:rPr>
              <a:t>Xpath</a:t>
            </a:r>
            <a:r>
              <a:rPr lang="en-US" altLang="en-US" sz="1800" dirty="0">
                <a:solidFill>
                  <a:srgbClr val="343434"/>
                </a:solidFill>
                <a:latin typeface="Monaco"/>
              </a:rPr>
              <a:t>= //</a:t>
            </a:r>
            <a:r>
              <a:rPr lang="en-US" altLang="en-US" sz="1800" dirty="0" err="1">
                <a:solidFill>
                  <a:srgbClr val="343434"/>
                </a:solidFill>
                <a:latin typeface="Monaco"/>
              </a:rPr>
              <a:t>img</a:t>
            </a:r>
            <a:r>
              <a:rPr lang="en-US" altLang="en-US" sz="1800" dirty="0">
                <a:solidFill>
                  <a:srgbClr val="343434"/>
                </a:solidFill>
                <a:latin typeface="Monaco"/>
              </a:rPr>
              <a:t>[@</a:t>
            </a:r>
            <a:r>
              <a:rPr lang="en-US" altLang="en-US" sz="1800" dirty="0" err="1">
                <a:solidFill>
                  <a:srgbClr val="343434"/>
                </a:solidFill>
                <a:latin typeface="Monaco"/>
              </a:rPr>
              <a:t>src</a:t>
            </a:r>
            <a:r>
              <a:rPr lang="en-US" altLang="en-US" sz="1800" dirty="0">
                <a:solidFill>
                  <a:srgbClr val="343434"/>
                </a:solidFill>
                <a:latin typeface="Monaco"/>
              </a:rPr>
              <a:t>='//cdn.guru99.com/images/home/java.png']</a:t>
            </a:r>
          </a:p>
          <a:p>
            <a:pPr lvl="0" eaLnBrk="0" hangingPunct="0"/>
            <a:endParaRPr lang="en-US" altLang="en-US" sz="1800" dirty="0">
              <a:solidFill>
                <a:srgbClr val="343434"/>
              </a:solidFill>
              <a:latin typeface="Monaco"/>
            </a:endParaRPr>
          </a:p>
          <a:p>
            <a:pPr lvl="0" eaLnBrk="0" hangingPunct="0"/>
            <a:endParaRPr lang="en-US" altLang="en-US" sz="1800" dirty="0">
              <a:solidFill>
                <a:srgbClr val="343434"/>
              </a:solidFill>
              <a:latin typeface="Monaco"/>
            </a:endParaRPr>
          </a:p>
          <a:p>
            <a:endParaRPr lang="en-PH" sz="1800" dirty="0"/>
          </a:p>
        </p:txBody>
      </p:sp>
      <p:sp>
        <p:nvSpPr>
          <p:cNvPr id="5" name="Rectangle 4"/>
          <p:cNvSpPr/>
          <p:nvPr/>
        </p:nvSpPr>
        <p:spPr>
          <a:xfrm>
            <a:off x="386535" y="1628800"/>
            <a:ext cx="4200574" cy="400110"/>
          </a:xfrm>
          <a:prstGeom prst="rect">
            <a:avLst/>
          </a:prstGeom>
        </p:spPr>
        <p:txBody>
          <a:bodyPr wrap="none">
            <a:spAutoFit/>
          </a:bodyPr>
          <a:lstStyle/>
          <a:p>
            <a:pPr lvl="0" eaLnBrk="0" hangingPunct="0"/>
            <a:r>
              <a:rPr lang="en-PH" sz="2000" b="1" dirty="0"/>
              <a:t>Some more basic </a:t>
            </a:r>
            <a:r>
              <a:rPr lang="en-PH" sz="2000" b="1" dirty="0" err="1"/>
              <a:t>Xpath</a:t>
            </a:r>
            <a:r>
              <a:rPr lang="en-PH" sz="2000" b="1" dirty="0"/>
              <a:t> expressions:</a:t>
            </a:r>
            <a:r>
              <a:rPr lang="en-US" altLang="en-US" sz="800" b="1" dirty="0"/>
              <a:t> </a:t>
            </a:r>
            <a:endParaRPr lang="en-US" altLang="en-US" sz="9600" b="1" dirty="0">
              <a:latin typeface="Arial" panose="020B0604020202020204" pitchFamily="34" charset="0"/>
            </a:endParaRPr>
          </a:p>
        </p:txBody>
      </p:sp>
    </p:spTree>
    <p:extLst>
      <p:ext uri="{BB962C8B-B14F-4D97-AF65-F5344CB8AC3E}">
        <p14:creationId xmlns:p14="http://schemas.microsoft.com/office/powerpoint/2010/main" val="320472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619" y="953725"/>
            <a:ext cx="1337226" cy="400110"/>
          </a:xfrm>
          <a:prstGeom prst="rect">
            <a:avLst/>
          </a:prstGeom>
        </p:spPr>
        <p:txBody>
          <a:bodyPr wrap="none">
            <a:spAutoFit/>
          </a:bodyPr>
          <a:lstStyle/>
          <a:p>
            <a:r>
              <a:rPr lang="en-PH" sz="2000" b="1" dirty="0"/>
              <a:t>Contains()</a:t>
            </a:r>
          </a:p>
        </p:txBody>
      </p:sp>
      <p:sp>
        <p:nvSpPr>
          <p:cNvPr id="3" name="TextBox 2"/>
          <p:cNvSpPr txBox="1"/>
          <p:nvPr/>
        </p:nvSpPr>
        <p:spPr>
          <a:xfrm>
            <a:off x="1050834" y="1538790"/>
            <a:ext cx="3182281" cy="307777"/>
          </a:xfrm>
          <a:prstGeom prst="rect">
            <a:avLst/>
          </a:prstGeom>
          <a:noFill/>
        </p:spPr>
        <p:txBody>
          <a:bodyPr wrap="none" rtlCol="0">
            <a:spAutoFit/>
          </a:bodyPr>
          <a:lstStyle/>
          <a:p>
            <a:r>
              <a:rPr lang="en-PH" sz="1400" dirty="0"/>
              <a:t>One of the most commonly used in Prime</a:t>
            </a:r>
          </a:p>
        </p:txBody>
      </p:sp>
      <p:sp>
        <p:nvSpPr>
          <p:cNvPr id="5" name="TextBox 4"/>
          <p:cNvSpPr txBox="1"/>
          <p:nvPr/>
        </p:nvSpPr>
        <p:spPr>
          <a:xfrm>
            <a:off x="775918" y="3964597"/>
            <a:ext cx="8550949" cy="1477328"/>
          </a:xfrm>
          <a:prstGeom prst="rect">
            <a:avLst/>
          </a:prstGeom>
          <a:noFill/>
        </p:spPr>
        <p:txBody>
          <a:bodyPr wrap="square" rtlCol="0">
            <a:spAutoFit/>
          </a:bodyPr>
          <a:lstStyle/>
          <a:p>
            <a:r>
              <a:rPr lang="en-PH" sz="1800" dirty="0"/>
              <a:t>//table/</a:t>
            </a:r>
            <a:r>
              <a:rPr lang="en-PH" sz="1800" dirty="0" err="1"/>
              <a:t>thead</a:t>
            </a:r>
            <a:r>
              <a:rPr lang="en-PH" sz="1800" dirty="0"/>
              <a:t>/</a:t>
            </a:r>
            <a:r>
              <a:rPr lang="en-PH" sz="1800" dirty="0" err="1"/>
              <a:t>tr</a:t>
            </a:r>
            <a:r>
              <a:rPr lang="en-PH" sz="1800" dirty="0"/>
              <a:t>/</a:t>
            </a:r>
            <a:r>
              <a:rPr lang="en-PH" sz="1800" dirty="0" err="1"/>
              <a:t>th</a:t>
            </a:r>
            <a:r>
              <a:rPr lang="en-PH" sz="1800" dirty="0"/>
              <a:t>[contains(.,'Status')]</a:t>
            </a:r>
          </a:p>
          <a:p>
            <a:r>
              <a:rPr lang="en-PH" sz="1800" dirty="0"/>
              <a:t>//section[contains(@</a:t>
            </a:r>
            <a:r>
              <a:rPr lang="en-PH" sz="1800" dirty="0" err="1"/>
              <a:t>class,'breadcrumbs</a:t>
            </a:r>
            <a:r>
              <a:rPr lang="en-PH" sz="1800" dirty="0"/>
              <a:t>-wrapper')]//</a:t>
            </a:r>
            <a:r>
              <a:rPr lang="en-PH" sz="1800" dirty="0" err="1"/>
              <a:t>ul</a:t>
            </a:r>
            <a:r>
              <a:rPr lang="en-PH" sz="1800" dirty="0"/>
              <a:t>[contains(@</a:t>
            </a:r>
            <a:r>
              <a:rPr lang="en-PH" sz="1800" dirty="0" err="1"/>
              <a:t>class,'breadcrumbs</a:t>
            </a:r>
            <a:r>
              <a:rPr lang="en-PH" sz="1800" dirty="0"/>
              <a:t>')]</a:t>
            </a:r>
          </a:p>
          <a:p>
            <a:r>
              <a:rPr lang="en-PH" sz="1800" dirty="0"/>
              <a:t>//input[contains(@id,'</a:t>
            </a:r>
            <a:r>
              <a:rPr lang="en-PH" sz="1800" dirty="0" err="1"/>
              <a:t>firstName</a:t>
            </a:r>
            <a:r>
              <a:rPr lang="en-PH" sz="1800" dirty="0"/>
              <a:t>')]</a:t>
            </a:r>
          </a:p>
          <a:p>
            <a:r>
              <a:rPr lang="en-PH" sz="1800" dirty="0"/>
              <a:t>//div[contains(@</a:t>
            </a:r>
            <a:r>
              <a:rPr lang="en-PH" sz="1800" dirty="0" err="1"/>
              <a:t>class,'flash</a:t>
            </a:r>
            <a:r>
              <a:rPr lang="en-PH" sz="1800" dirty="0"/>
              <a:t>-message')]//div[starts-with(@</a:t>
            </a:r>
            <a:r>
              <a:rPr lang="en-PH" sz="1800" dirty="0" err="1"/>
              <a:t>class,'alert</a:t>
            </a:r>
            <a:r>
              <a:rPr lang="en-PH" sz="1800" dirty="0"/>
              <a:t>')]</a:t>
            </a:r>
          </a:p>
          <a:p>
            <a:r>
              <a:rPr lang="en-PH" sz="1800" dirty="0"/>
              <a:t>//div[@class= '</a:t>
            </a:r>
            <a:r>
              <a:rPr lang="en-PH" sz="1800" dirty="0" err="1"/>
              <a:t>aop-cms</a:t>
            </a:r>
            <a:r>
              <a:rPr lang="en-PH" sz="1800" dirty="0"/>
              <a:t>']//following::div[contains(@class, 'page-not-found')]</a:t>
            </a:r>
          </a:p>
        </p:txBody>
      </p:sp>
      <p:sp>
        <p:nvSpPr>
          <p:cNvPr id="6" name="TextBox 5"/>
          <p:cNvSpPr txBox="1"/>
          <p:nvPr/>
        </p:nvSpPr>
        <p:spPr>
          <a:xfrm>
            <a:off x="239393" y="3407986"/>
            <a:ext cx="811441" cy="307777"/>
          </a:xfrm>
          <a:prstGeom prst="rect">
            <a:avLst/>
          </a:prstGeom>
          <a:noFill/>
        </p:spPr>
        <p:txBody>
          <a:bodyPr wrap="none" rtlCol="0">
            <a:spAutoFit/>
          </a:bodyPr>
          <a:lstStyle/>
          <a:p>
            <a:r>
              <a:rPr lang="en-PH" sz="1400" b="1" dirty="0"/>
              <a:t>Sample:</a:t>
            </a:r>
          </a:p>
        </p:txBody>
      </p:sp>
    </p:spTree>
    <p:extLst>
      <p:ext uri="{BB962C8B-B14F-4D97-AF65-F5344CB8AC3E}">
        <p14:creationId xmlns:p14="http://schemas.microsoft.com/office/powerpoint/2010/main" val="363640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5619" y="953725"/>
            <a:ext cx="2489784" cy="400110"/>
          </a:xfrm>
          <a:prstGeom prst="rect">
            <a:avLst/>
          </a:prstGeom>
        </p:spPr>
        <p:txBody>
          <a:bodyPr wrap="none">
            <a:spAutoFit/>
          </a:bodyPr>
          <a:lstStyle/>
          <a:p>
            <a:r>
              <a:rPr lang="en-PH" sz="2000" b="1" dirty="0"/>
              <a:t>Sample of Contains()</a:t>
            </a:r>
          </a:p>
        </p:txBody>
      </p:sp>
      <p:sp>
        <p:nvSpPr>
          <p:cNvPr id="5" name="TextBox 4"/>
          <p:cNvSpPr txBox="1"/>
          <p:nvPr/>
        </p:nvSpPr>
        <p:spPr>
          <a:xfrm>
            <a:off x="4887035" y="6203808"/>
            <a:ext cx="3419526" cy="307777"/>
          </a:xfrm>
          <a:prstGeom prst="rect">
            <a:avLst/>
          </a:prstGeom>
          <a:noFill/>
        </p:spPr>
        <p:txBody>
          <a:bodyPr wrap="none" rtlCol="0">
            <a:spAutoFit/>
          </a:bodyPr>
          <a:lstStyle/>
          <a:p>
            <a:r>
              <a:rPr lang="en-PH" sz="1400" dirty="0"/>
              <a:t>//table[@id='journals']//td[contains(.,'LCM')]</a:t>
            </a:r>
          </a:p>
        </p:txBody>
      </p:sp>
      <p:pic>
        <p:nvPicPr>
          <p:cNvPr id="4" name="Picture 3"/>
          <p:cNvPicPr>
            <a:picLocks noChangeAspect="1"/>
          </p:cNvPicPr>
          <p:nvPr/>
        </p:nvPicPr>
        <p:blipFill>
          <a:blip r:embed="rId3"/>
          <a:stretch>
            <a:fillRect/>
          </a:stretch>
        </p:blipFill>
        <p:spPr>
          <a:xfrm>
            <a:off x="206515" y="1538790"/>
            <a:ext cx="8730970" cy="4351800"/>
          </a:xfrm>
          <a:prstGeom prst="rect">
            <a:avLst/>
          </a:prstGeom>
          <a:ln>
            <a:solidFill>
              <a:schemeClr val="tx1"/>
            </a:solidFill>
          </a:ln>
        </p:spPr>
      </p:pic>
      <p:sp>
        <p:nvSpPr>
          <p:cNvPr id="7" name="Rectangle 6"/>
          <p:cNvSpPr/>
          <p:nvPr/>
        </p:nvSpPr>
        <p:spPr>
          <a:xfrm>
            <a:off x="1061610" y="6203809"/>
            <a:ext cx="4572000" cy="307777"/>
          </a:xfrm>
          <a:prstGeom prst="rect">
            <a:avLst/>
          </a:prstGeom>
        </p:spPr>
        <p:txBody>
          <a:bodyPr>
            <a:spAutoFit/>
          </a:bodyPr>
          <a:lstStyle/>
          <a:p>
            <a:r>
              <a:rPr lang="en-PH" sz="1400" dirty="0"/>
              <a:t>//*[@id='journals']/</a:t>
            </a:r>
            <a:r>
              <a:rPr lang="en-PH" sz="1400" dirty="0" err="1"/>
              <a:t>tbody</a:t>
            </a:r>
            <a:r>
              <a:rPr lang="en-PH" sz="1400" dirty="0"/>
              <a:t>/</a:t>
            </a:r>
            <a:r>
              <a:rPr lang="en-PH" sz="1400" dirty="0" err="1"/>
              <a:t>tr</a:t>
            </a:r>
            <a:r>
              <a:rPr lang="en-PH" sz="1400" dirty="0"/>
              <a:t>[1]/td[2]</a:t>
            </a:r>
          </a:p>
        </p:txBody>
      </p:sp>
      <p:sp>
        <p:nvSpPr>
          <p:cNvPr id="6" name="Frame 5"/>
          <p:cNvSpPr/>
          <p:nvPr/>
        </p:nvSpPr>
        <p:spPr bwMode="auto">
          <a:xfrm>
            <a:off x="6507215" y="6075545"/>
            <a:ext cx="1799346" cy="548809"/>
          </a:xfrm>
          <a:prstGeom prst="frame">
            <a:avLst>
              <a:gd name="adj1" fmla="val 5880"/>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8" name="Frame 7"/>
          <p:cNvSpPr/>
          <p:nvPr/>
        </p:nvSpPr>
        <p:spPr bwMode="auto">
          <a:xfrm>
            <a:off x="2456765" y="6075544"/>
            <a:ext cx="1386309" cy="548809"/>
          </a:xfrm>
          <a:prstGeom prst="frame">
            <a:avLst>
              <a:gd name="adj1" fmla="val 7355"/>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420470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6"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6545" y="1448780"/>
            <a:ext cx="8371816" cy="4660540"/>
          </a:xfrm>
          <a:prstGeom prst="rect">
            <a:avLst/>
          </a:prstGeom>
          <a:ln>
            <a:solidFill>
              <a:schemeClr val="tx1"/>
            </a:solidFill>
          </a:ln>
        </p:spPr>
      </p:pic>
      <p:sp>
        <p:nvSpPr>
          <p:cNvPr id="3" name="Rectangle 2"/>
          <p:cNvSpPr/>
          <p:nvPr/>
        </p:nvSpPr>
        <p:spPr>
          <a:xfrm>
            <a:off x="115619" y="953725"/>
            <a:ext cx="2489784" cy="400110"/>
          </a:xfrm>
          <a:prstGeom prst="rect">
            <a:avLst/>
          </a:prstGeom>
        </p:spPr>
        <p:txBody>
          <a:bodyPr wrap="none">
            <a:spAutoFit/>
          </a:bodyPr>
          <a:lstStyle/>
          <a:p>
            <a:r>
              <a:rPr lang="en-PH" sz="2000" b="1" dirty="0"/>
              <a:t>Sample of Contains()</a:t>
            </a:r>
          </a:p>
        </p:txBody>
      </p:sp>
      <p:sp>
        <p:nvSpPr>
          <p:cNvPr id="5" name="TextBox 4"/>
          <p:cNvSpPr txBox="1"/>
          <p:nvPr/>
        </p:nvSpPr>
        <p:spPr>
          <a:xfrm>
            <a:off x="1278758" y="6264315"/>
            <a:ext cx="2653290" cy="307777"/>
          </a:xfrm>
          <a:prstGeom prst="rect">
            <a:avLst/>
          </a:prstGeom>
          <a:noFill/>
        </p:spPr>
        <p:txBody>
          <a:bodyPr wrap="none" rtlCol="0">
            <a:spAutoFit/>
          </a:bodyPr>
          <a:lstStyle/>
          <a:p>
            <a:r>
              <a:rPr lang="en-PH" sz="1400" dirty="0"/>
              <a:t>//option[contains(.,’NOT_LIVE’)]</a:t>
            </a:r>
          </a:p>
        </p:txBody>
      </p:sp>
      <p:sp>
        <p:nvSpPr>
          <p:cNvPr id="6" name="Rectangle 5"/>
          <p:cNvSpPr/>
          <p:nvPr/>
        </p:nvSpPr>
        <p:spPr>
          <a:xfrm>
            <a:off x="4526995" y="6264315"/>
            <a:ext cx="3198311" cy="307777"/>
          </a:xfrm>
          <a:prstGeom prst="rect">
            <a:avLst/>
          </a:prstGeom>
        </p:spPr>
        <p:txBody>
          <a:bodyPr wrap="none">
            <a:spAutoFit/>
          </a:bodyPr>
          <a:lstStyle/>
          <a:p>
            <a:r>
              <a:rPr lang="en-PH" sz="1400" dirty="0"/>
              <a:t>//option[contains(@</a:t>
            </a:r>
            <a:r>
              <a:rPr lang="en-PH" sz="1400" dirty="0" err="1"/>
              <a:t>value,'NOT_LIVE</a:t>
            </a:r>
            <a:r>
              <a:rPr lang="en-PH" sz="1400" dirty="0"/>
              <a:t>')]</a:t>
            </a:r>
          </a:p>
        </p:txBody>
      </p:sp>
      <p:sp>
        <p:nvSpPr>
          <p:cNvPr id="4" name="Rectangle 3"/>
          <p:cNvSpPr/>
          <p:nvPr/>
        </p:nvSpPr>
        <p:spPr>
          <a:xfrm>
            <a:off x="4506475" y="6550223"/>
            <a:ext cx="4572000" cy="307777"/>
          </a:xfrm>
          <a:prstGeom prst="rect">
            <a:avLst/>
          </a:prstGeom>
        </p:spPr>
        <p:txBody>
          <a:bodyPr>
            <a:spAutoFit/>
          </a:bodyPr>
          <a:lstStyle/>
          <a:p>
            <a:r>
              <a:rPr lang="en-PH" sz="1400" dirty="0"/>
              <a:t>//option[normalize-space(.)= 'NOT_LIVE']</a:t>
            </a:r>
          </a:p>
        </p:txBody>
      </p:sp>
    </p:spTree>
    <p:extLst>
      <p:ext uri="{BB962C8B-B14F-4D97-AF65-F5344CB8AC3E}">
        <p14:creationId xmlns:p14="http://schemas.microsoft.com/office/powerpoint/2010/main" val="314709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26595" y="2078850"/>
            <a:ext cx="7485690" cy="2677656"/>
          </a:xfrm>
          <a:prstGeom prst="rect">
            <a:avLst/>
          </a:prstGeom>
          <a:noFill/>
        </p:spPr>
        <p:txBody>
          <a:bodyPr wrap="square" rtlCol="0">
            <a:spAutoFit/>
          </a:bodyPr>
          <a:lstStyle/>
          <a:p>
            <a:r>
              <a:rPr lang="en-PH" b="1" dirty="0"/>
              <a:t>What is XPath?</a:t>
            </a:r>
          </a:p>
          <a:p>
            <a:endParaRPr lang="en-PH" b="1" dirty="0"/>
          </a:p>
          <a:p>
            <a:r>
              <a:rPr lang="en-PH" dirty="0"/>
              <a:t>XPath is defined as XML path. It is a syntax or language for </a:t>
            </a:r>
            <a:r>
              <a:rPr lang="en-PH" b="1" i="1" dirty="0"/>
              <a:t>finding any element</a:t>
            </a:r>
            <a:r>
              <a:rPr lang="en-PH" dirty="0"/>
              <a:t> on the web page using XML path expression. XPath is used </a:t>
            </a:r>
            <a:r>
              <a:rPr lang="en-PH" b="1" i="1" dirty="0"/>
              <a:t>to find the location of any element</a:t>
            </a:r>
            <a:r>
              <a:rPr lang="en-PH" dirty="0"/>
              <a:t> on a webpage using HTML DOM structure. The basic format of XPath is explained below with screen shot. </a:t>
            </a:r>
          </a:p>
        </p:txBody>
      </p:sp>
    </p:spTree>
    <p:extLst>
      <p:ext uri="{BB962C8B-B14F-4D97-AF65-F5344CB8AC3E}">
        <p14:creationId xmlns:p14="http://schemas.microsoft.com/office/powerpoint/2010/main" val="1346732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5619" y="953725"/>
            <a:ext cx="4211409" cy="400110"/>
          </a:xfrm>
          <a:prstGeom prst="rect">
            <a:avLst/>
          </a:prstGeom>
        </p:spPr>
        <p:txBody>
          <a:bodyPr wrap="none">
            <a:spAutoFit/>
          </a:bodyPr>
          <a:lstStyle/>
          <a:p>
            <a:r>
              <a:rPr lang="en-PH" sz="2000" b="1" dirty="0"/>
              <a:t>Some Possible Issue using Contains()</a:t>
            </a:r>
          </a:p>
        </p:txBody>
      </p:sp>
      <p:pic>
        <p:nvPicPr>
          <p:cNvPr id="2" name="Picture 1"/>
          <p:cNvPicPr>
            <a:picLocks noChangeAspect="1"/>
          </p:cNvPicPr>
          <p:nvPr/>
        </p:nvPicPr>
        <p:blipFill>
          <a:blip r:embed="rId3"/>
          <a:stretch>
            <a:fillRect/>
          </a:stretch>
        </p:blipFill>
        <p:spPr>
          <a:xfrm>
            <a:off x="1196625" y="1355027"/>
            <a:ext cx="6480720" cy="2039662"/>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881590" y="3474005"/>
            <a:ext cx="7110790" cy="3253780"/>
          </a:xfrm>
          <a:prstGeom prst="rect">
            <a:avLst/>
          </a:prstGeom>
          <a:ln>
            <a:solidFill>
              <a:schemeClr val="tx1"/>
            </a:solidFill>
          </a:ln>
        </p:spPr>
      </p:pic>
      <p:sp>
        <p:nvSpPr>
          <p:cNvPr id="14" name="Frame 13"/>
          <p:cNvSpPr/>
          <p:nvPr/>
        </p:nvSpPr>
        <p:spPr bwMode="auto">
          <a:xfrm>
            <a:off x="3266855" y="2106118"/>
            <a:ext cx="945105" cy="202374"/>
          </a:xfrm>
          <a:prstGeom prst="frame">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15" name="Frame 14"/>
          <p:cNvSpPr/>
          <p:nvPr/>
        </p:nvSpPr>
        <p:spPr bwMode="auto">
          <a:xfrm>
            <a:off x="4327028" y="4779150"/>
            <a:ext cx="945105" cy="202374"/>
          </a:xfrm>
          <a:prstGeom prst="frame">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16" name="Frame 15"/>
          <p:cNvSpPr/>
          <p:nvPr/>
        </p:nvSpPr>
        <p:spPr bwMode="auto">
          <a:xfrm>
            <a:off x="1961710" y="4779150"/>
            <a:ext cx="1575175" cy="202374"/>
          </a:xfrm>
          <a:prstGeom prst="frame">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17" name="Rectangle 16"/>
          <p:cNvSpPr/>
          <p:nvPr/>
        </p:nvSpPr>
        <p:spPr>
          <a:xfrm>
            <a:off x="4211960" y="6281652"/>
            <a:ext cx="3465385" cy="307777"/>
          </a:xfrm>
          <a:prstGeom prst="rect">
            <a:avLst/>
          </a:prstGeom>
          <a:solidFill>
            <a:schemeClr val="accent2">
              <a:lumMod val="20000"/>
              <a:lumOff val="80000"/>
            </a:schemeClr>
          </a:solidFill>
        </p:spPr>
        <p:txBody>
          <a:bodyPr wrap="square">
            <a:spAutoFit/>
          </a:bodyPr>
          <a:lstStyle/>
          <a:p>
            <a:r>
              <a:rPr lang="en-PH" sz="1400" dirty="0"/>
              <a:t>//label[contains(@</a:t>
            </a:r>
            <a:r>
              <a:rPr lang="en-PH" sz="1400" dirty="0" err="1"/>
              <a:t>class,'form</a:t>
            </a:r>
            <a:r>
              <a:rPr lang="en-PH" sz="1400" dirty="0"/>
              <a:t>-control-label')]</a:t>
            </a:r>
          </a:p>
        </p:txBody>
      </p:sp>
    </p:spTree>
    <p:extLst>
      <p:ext uri="{BB962C8B-B14F-4D97-AF65-F5344CB8AC3E}">
        <p14:creationId xmlns:p14="http://schemas.microsoft.com/office/powerpoint/2010/main" val="10195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5619" y="953725"/>
            <a:ext cx="4211409" cy="400110"/>
          </a:xfrm>
          <a:prstGeom prst="rect">
            <a:avLst/>
          </a:prstGeom>
        </p:spPr>
        <p:txBody>
          <a:bodyPr wrap="none">
            <a:spAutoFit/>
          </a:bodyPr>
          <a:lstStyle/>
          <a:p>
            <a:r>
              <a:rPr lang="en-PH" sz="2000" b="1" dirty="0"/>
              <a:t>Some Possible Issue using Contains()</a:t>
            </a:r>
          </a:p>
        </p:txBody>
      </p:sp>
      <p:sp>
        <p:nvSpPr>
          <p:cNvPr id="4" name="Rectangle 3"/>
          <p:cNvSpPr/>
          <p:nvPr/>
        </p:nvSpPr>
        <p:spPr>
          <a:xfrm>
            <a:off x="966110" y="6451199"/>
            <a:ext cx="3555395" cy="307777"/>
          </a:xfrm>
          <a:prstGeom prst="rect">
            <a:avLst/>
          </a:prstGeom>
        </p:spPr>
        <p:txBody>
          <a:bodyPr wrap="square">
            <a:spAutoFit/>
          </a:bodyPr>
          <a:lstStyle/>
          <a:p>
            <a:r>
              <a:rPr lang="en-PH" sz="1400" dirty="0"/>
              <a:t>//label[contains(@</a:t>
            </a:r>
            <a:r>
              <a:rPr lang="en-PH" sz="1400" dirty="0" err="1"/>
              <a:t>class,'form</a:t>
            </a:r>
            <a:r>
              <a:rPr lang="en-PH" sz="1400" dirty="0"/>
              <a:t>-control-label')]</a:t>
            </a:r>
          </a:p>
        </p:txBody>
      </p:sp>
      <p:sp>
        <p:nvSpPr>
          <p:cNvPr id="5" name="Rectangle 4"/>
          <p:cNvSpPr/>
          <p:nvPr/>
        </p:nvSpPr>
        <p:spPr>
          <a:xfrm>
            <a:off x="5022050" y="6444630"/>
            <a:ext cx="2662139" cy="307777"/>
          </a:xfrm>
          <a:prstGeom prst="rect">
            <a:avLst/>
          </a:prstGeom>
        </p:spPr>
        <p:txBody>
          <a:bodyPr wrap="none">
            <a:spAutoFit/>
          </a:bodyPr>
          <a:lstStyle/>
          <a:p>
            <a:r>
              <a:rPr lang="en-PH" sz="1400" dirty="0"/>
              <a:t>//label[contains(@</a:t>
            </a:r>
            <a:r>
              <a:rPr lang="en-PH" sz="1400" dirty="0" err="1"/>
              <a:t>for,'username</a:t>
            </a:r>
            <a:r>
              <a:rPr lang="en-PH" sz="1400" dirty="0"/>
              <a:t>')]</a:t>
            </a:r>
          </a:p>
        </p:txBody>
      </p:sp>
      <p:pic>
        <p:nvPicPr>
          <p:cNvPr id="2" name="Picture 1"/>
          <p:cNvPicPr>
            <a:picLocks noChangeAspect="1"/>
          </p:cNvPicPr>
          <p:nvPr/>
        </p:nvPicPr>
        <p:blipFill>
          <a:blip r:embed="rId3"/>
          <a:stretch>
            <a:fillRect/>
          </a:stretch>
        </p:blipFill>
        <p:spPr>
          <a:xfrm>
            <a:off x="552991" y="3272304"/>
            <a:ext cx="7937028" cy="3178895"/>
          </a:xfrm>
          <a:prstGeom prst="rect">
            <a:avLst/>
          </a:prstGeom>
          <a:ln>
            <a:solidFill>
              <a:schemeClr val="tx1"/>
            </a:solidFill>
          </a:ln>
        </p:spPr>
      </p:pic>
      <p:sp>
        <p:nvSpPr>
          <p:cNvPr id="15" name="Frame 14"/>
          <p:cNvSpPr/>
          <p:nvPr/>
        </p:nvSpPr>
        <p:spPr bwMode="auto">
          <a:xfrm>
            <a:off x="1826695" y="4329100"/>
            <a:ext cx="1665185" cy="195004"/>
          </a:xfrm>
          <a:prstGeom prst="frame">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16" name="Frame 15"/>
          <p:cNvSpPr/>
          <p:nvPr/>
        </p:nvSpPr>
        <p:spPr bwMode="auto">
          <a:xfrm>
            <a:off x="1826694" y="4861751"/>
            <a:ext cx="1665185" cy="195004"/>
          </a:xfrm>
          <a:prstGeom prst="frame">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pic>
        <p:nvPicPr>
          <p:cNvPr id="8" name="Picture 7"/>
          <p:cNvPicPr>
            <a:picLocks noChangeAspect="1"/>
          </p:cNvPicPr>
          <p:nvPr/>
        </p:nvPicPr>
        <p:blipFill>
          <a:blip r:embed="rId4"/>
          <a:stretch>
            <a:fillRect/>
          </a:stretch>
        </p:blipFill>
        <p:spPr>
          <a:xfrm>
            <a:off x="544365" y="1347587"/>
            <a:ext cx="7945653" cy="1999411"/>
          </a:xfrm>
          <a:prstGeom prst="rect">
            <a:avLst/>
          </a:prstGeom>
        </p:spPr>
      </p:pic>
      <p:sp>
        <p:nvSpPr>
          <p:cNvPr id="17" name="Frame 16"/>
          <p:cNvSpPr/>
          <p:nvPr/>
        </p:nvSpPr>
        <p:spPr bwMode="auto">
          <a:xfrm>
            <a:off x="3491879" y="4329100"/>
            <a:ext cx="835149" cy="195004"/>
          </a:xfrm>
          <a:prstGeom prst="frame">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13618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5619" y="953725"/>
            <a:ext cx="4211409" cy="400110"/>
          </a:xfrm>
          <a:prstGeom prst="rect">
            <a:avLst/>
          </a:prstGeom>
        </p:spPr>
        <p:txBody>
          <a:bodyPr wrap="none">
            <a:spAutoFit/>
          </a:bodyPr>
          <a:lstStyle/>
          <a:p>
            <a:r>
              <a:rPr lang="en-PH" sz="2000" b="1" dirty="0"/>
              <a:t>Some Possible Issue using Contains()</a:t>
            </a:r>
          </a:p>
        </p:txBody>
      </p:sp>
      <p:sp>
        <p:nvSpPr>
          <p:cNvPr id="10" name="Rectangle 9"/>
          <p:cNvSpPr/>
          <p:nvPr/>
        </p:nvSpPr>
        <p:spPr>
          <a:xfrm>
            <a:off x="890253" y="1493785"/>
            <a:ext cx="2662139" cy="307777"/>
          </a:xfrm>
          <a:prstGeom prst="rect">
            <a:avLst/>
          </a:prstGeom>
        </p:spPr>
        <p:txBody>
          <a:bodyPr wrap="none">
            <a:spAutoFit/>
          </a:bodyPr>
          <a:lstStyle/>
          <a:p>
            <a:r>
              <a:rPr lang="en-PH" sz="1400" dirty="0"/>
              <a:t>//label[contains(@</a:t>
            </a:r>
            <a:r>
              <a:rPr lang="en-PH" sz="1400" dirty="0" err="1"/>
              <a:t>for,'username</a:t>
            </a:r>
            <a:r>
              <a:rPr lang="en-PH" sz="1400" dirty="0"/>
              <a:t>')]</a:t>
            </a:r>
          </a:p>
        </p:txBody>
      </p:sp>
      <p:pic>
        <p:nvPicPr>
          <p:cNvPr id="6" name="Picture 5"/>
          <p:cNvPicPr>
            <a:picLocks noChangeAspect="1"/>
          </p:cNvPicPr>
          <p:nvPr/>
        </p:nvPicPr>
        <p:blipFill>
          <a:blip r:embed="rId3"/>
          <a:stretch>
            <a:fillRect/>
          </a:stretch>
        </p:blipFill>
        <p:spPr>
          <a:xfrm>
            <a:off x="904443" y="3654025"/>
            <a:ext cx="7112995" cy="3085338"/>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890253" y="1801562"/>
            <a:ext cx="7124123" cy="2054922"/>
          </a:xfrm>
          <a:prstGeom prst="rect">
            <a:avLst/>
          </a:prstGeom>
        </p:spPr>
      </p:pic>
    </p:spTree>
    <p:extLst>
      <p:ext uri="{BB962C8B-B14F-4D97-AF65-F5344CB8AC3E}">
        <p14:creationId xmlns:p14="http://schemas.microsoft.com/office/powerpoint/2010/main" val="180541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PH" dirty="0"/>
          </a:p>
        </p:txBody>
      </p:sp>
      <p:sp>
        <p:nvSpPr>
          <p:cNvPr id="2" name="Content Placeholder 1"/>
          <p:cNvSpPr>
            <a:spLocks noGrp="1"/>
          </p:cNvSpPr>
          <p:nvPr>
            <p:ph idx="1"/>
          </p:nvPr>
        </p:nvSpPr>
        <p:spPr>
          <a:xfrm>
            <a:off x="107507" y="908720"/>
            <a:ext cx="8928992" cy="369332"/>
          </a:xfrm>
        </p:spPr>
        <p:txBody>
          <a:bodyPr>
            <a:normAutofit fontScale="85000" lnSpcReduction="20000"/>
          </a:bodyPr>
          <a:lstStyle/>
          <a:p>
            <a:r>
              <a:rPr lang="en-PH" dirty="0"/>
              <a:t>NOT Contains</a:t>
            </a:r>
          </a:p>
        </p:txBody>
      </p:sp>
      <p:pic>
        <p:nvPicPr>
          <p:cNvPr id="4" name="Picture 3"/>
          <p:cNvPicPr>
            <a:picLocks noChangeAspect="1"/>
          </p:cNvPicPr>
          <p:nvPr/>
        </p:nvPicPr>
        <p:blipFill>
          <a:blip r:embed="rId2"/>
          <a:stretch>
            <a:fillRect/>
          </a:stretch>
        </p:blipFill>
        <p:spPr>
          <a:xfrm>
            <a:off x="2906815" y="1493786"/>
            <a:ext cx="3797345" cy="3285364"/>
          </a:xfrm>
          <a:prstGeom prst="rect">
            <a:avLst/>
          </a:prstGeom>
        </p:spPr>
      </p:pic>
      <p:pic>
        <p:nvPicPr>
          <p:cNvPr id="5" name="Picture 4"/>
          <p:cNvPicPr>
            <a:picLocks noChangeAspect="1"/>
          </p:cNvPicPr>
          <p:nvPr/>
        </p:nvPicPr>
        <p:blipFill>
          <a:blip r:embed="rId3"/>
          <a:stretch>
            <a:fillRect/>
          </a:stretch>
        </p:blipFill>
        <p:spPr>
          <a:xfrm>
            <a:off x="117926" y="5009598"/>
            <a:ext cx="8864564" cy="1468454"/>
          </a:xfrm>
          <a:prstGeom prst="rect">
            <a:avLst/>
          </a:prstGeom>
        </p:spPr>
      </p:pic>
      <p:sp>
        <p:nvSpPr>
          <p:cNvPr id="6" name="Rectangle 5"/>
          <p:cNvSpPr/>
          <p:nvPr/>
        </p:nvSpPr>
        <p:spPr>
          <a:xfrm>
            <a:off x="5562110" y="6429702"/>
            <a:ext cx="2930610" cy="307777"/>
          </a:xfrm>
          <a:prstGeom prst="rect">
            <a:avLst/>
          </a:prstGeom>
        </p:spPr>
        <p:txBody>
          <a:bodyPr wrap="none">
            <a:spAutoFit/>
          </a:bodyPr>
          <a:lstStyle/>
          <a:p>
            <a:r>
              <a:rPr lang="en-PH" sz="1400" dirty="0"/>
              <a:t>//input[not(contains(@</a:t>
            </a:r>
            <a:r>
              <a:rPr lang="en-PH" sz="1400" dirty="0" err="1"/>
              <a:t>id,'password</a:t>
            </a:r>
            <a:r>
              <a:rPr lang="en-PH" sz="1400" dirty="0"/>
              <a:t>'))]</a:t>
            </a:r>
          </a:p>
        </p:txBody>
      </p:sp>
    </p:spTree>
    <p:extLst>
      <p:ext uri="{BB962C8B-B14F-4D97-AF65-F5344CB8AC3E}">
        <p14:creationId xmlns:p14="http://schemas.microsoft.com/office/powerpoint/2010/main" val="251185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PH"/>
          </a:p>
        </p:txBody>
      </p:sp>
      <p:sp>
        <p:nvSpPr>
          <p:cNvPr id="2" name="Content Placeholder 1"/>
          <p:cNvSpPr>
            <a:spLocks noGrp="1"/>
          </p:cNvSpPr>
          <p:nvPr>
            <p:ph idx="1"/>
          </p:nvPr>
        </p:nvSpPr>
        <p:spPr>
          <a:xfrm>
            <a:off x="107507" y="908720"/>
            <a:ext cx="8928992" cy="369332"/>
          </a:xfrm>
        </p:spPr>
        <p:txBody>
          <a:bodyPr>
            <a:normAutofit fontScale="85000" lnSpcReduction="20000"/>
          </a:bodyPr>
          <a:lstStyle/>
          <a:p>
            <a:r>
              <a:rPr lang="en-PH" dirty="0"/>
              <a:t>Normalize space</a:t>
            </a:r>
          </a:p>
        </p:txBody>
      </p:sp>
      <p:pic>
        <p:nvPicPr>
          <p:cNvPr id="5" name="Picture 4"/>
          <p:cNvPicPr>
            <a:picLocks noChangeAspect="1"/>
          </p:cNvPicPr>
          <p:nvPr/>
        </p:nvPicPr>
        <p:blipFill>
          <a:blip r:embed="rId2"/>
          <a:stretch>
            <a:fillRect/>
          </a:stretch>
        </p:blipFill>
        <p:spPr>
          <a:xfrm>
            <a:off x="104182" y="1763815"/>
            <a:ext cx="9144000" cy="4623720"/>
          </a:xfrm>
          <a:prstGeom prst="rect">
            <a:avLst/>
          </a:prstGeom>
        </p:spPr>
      </p:pic>
      <p:sp>
        <p:nvSpPr>
          <p:cNvPr id="6" name="Rectangle 5"/>
          <p:cNvSpPr/>
          <p:nvPr/>
        </p:nvSpPr>
        <p:spPr>
          <a:xfrm>
            <a:off x="4886067" y="6496498"/>
            <a:ext cx="4150432" cy="307777"/>
          </a:xfrm>
          <a:prstGeom prst="rect">
            <a:avLst/>
          </a:prstGeom>
        </p:spPr>
        <p:txBody>
          <a:bodyPr wrap="none">
            <a:spAutoFit/>
          </a:bodyPr>
          <a:lstStyle/>
          <a:p>
            <a:r>
              <a:rPr lang="en-PH" sz="1400" dirty="0"/>
              <a:t>//a[contains(normalize-space(.),'Forgotten password?')]</a:t>
            </a:r>
          </a:p>
        </p:txBody>
      </p:sp>
    </p:spTree>
    <p:extLst>
      <p:ext uri="{BB962C8B-B14F-4D97-AF65-F5344CB8AC3E}">
        <p14:creationId xmlns:p14="http://schemas.microsoft.com/office/powerpoint/2010/main" val="234733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PH"/>
          </a:p>
        </p:txBody>
      </p:sp>
      <p:sp>
        <p:nvSpPr>
          <p:cNvPr id="2" name="Content Placeholder 1"/>
          <p:cNvSpPr>
            <a:spLocks noGrp="1"/>
          </p:cNvSpPr>
          <p:nvPr>
            <p:ph idx="1"/>
          </p:nvPr>
        </p:nvSpPr>
        <p:spPr>
          <a:xfrm>
            <a:off x="107507" y="908720"/>
            <a:ext cx="8928992" cy="369332"/>
          </a:xfrm>
        </p:spPr>
        <p:txBody>
          <a:bodyPr>
            <a:normAutofit fontScale="85000" lnSpcReduction="20000"/>
          </a:bodyPr>
          <a:lstStyle/>
          <a:p>
            <a:r>
              <a:rPr lang="en-PH" dirty="0"/>
              <a:t>Translate</a:t>
            </a:r>
          </a:p>
        </p:txBody>
      </p:sp>
      <p:pic>
        <p:nvPicPr>
          <p:cNvPr id="4" name="Picture 3"/>
          <p:cNvPicPr>
            <a:picLocks noChangeAspect="1"/>
          </p:cNvPicPr>
          <p:nvPr/>
        </p:nvPicPr>
        <p:blipFill>
          <a:blip r:embed="rId2"/>
          <a:stretch>
            <a:fillRect/>
          </a:stretch>
        </p:blipFill>
        <p:spPr>
          <a:xfrm>
            <a:off x="2823825" y="2123855"/>
            <a:ext cx="3030478" cy="2148914"/>
          </a:xfrm>
          <a:prstGeom prst="rect">
            <a:avLst/>
          </a:prstGeom>
        </p:spPr>
      </p:pic>
      <p:pic>
        <p:nvPicPr>
          <p:cNvPr id="5" name="Picture 4"/>
          <p:cNvPicPr>
            <a:picLocks noChangeAspect="1"/>
          </p:cNvPicPr>
          <p:nvPr/>
        </p:nvPicPr>
        <p:blipFill>
          <a:blip r:embed="rId3"/>
          <a:stretch>
            <a:fillRect/>
          </a:stretch>
        </p:blipFill>
        <p:spPr>
          <a:xfrm>
            <a:off x="107507" y="4374105"/>
            <a:ext cx="9144000" cy="2380861"/>
          </a:xfrm>
          <a:prstGeom prst="rect">
            <a:avLst/>
          </a:prstGeom>
        </p:spPr>
      </p:pic>
      <p:sp>
        <p:nvSpPr>
          <p:cNvPr id="6" name="Rectangle 5"/>
          <p:cNvSpPr/>
          <p:nvPr/>
        </p:nvSpPr>
        <p:spPr>
          <a:xfrm>
            <a:off x="19051" y="1368062"/>
            <a:ext cx="5835252" cy="738664"/>
          </a:xfrm>
          <a:prstGeom prst="rect">
            <a:avLst/>
          </a:prstGeom>
        </p:spPr>
        <p:txBody>
          <a:bodyPr wrap="none">
            <a:spAutoFit/>
          </a:bodyPr>
          <a:lstStyle/>
          <a:p>
            <a:r>
              <a:rPr lang="en-PH" sz="1400" dirty="0"/>
              <a:t>//input[contains(@</a:t>
            </a:r>
            <a:r>
              <a:rPr lang="en-PH" sz="1400" dirty="0" err="1"/>
              <a:t>id,translate</a:t>
            </a:r>
            <a:r>
              <a:rPr lang="en-PH" sz="1400" dirty="0"/>
              <a:t>('</a:t>
            </a:r>
            <a:r>
              <a:rPr lang="en-PH" sz="1400" dirty="0" err="1"/>
              <a:t>password','P','p</a:t>
            </a:r>
            <a:r>
              <a:rPr lang="en-PH" sz="1400" dirty="0"/>
              <a:t>' or translate('</a:t>
            </a:r>
            <a:r>
              <a:rPr lang="en-PH" sz="1400" dirty="0" err="1"/>
              <a:t>password','p','P</a:t>
            </a:r>
            <a:r>
              <a:rPr lang="en-PH" sz="1400" dirty="0"/>
              <a:t>')))]</a:t>
            </a:r>
          </a:p>
          <a:p>
            <a:r>
              <a:rPr lang="en-PH" sz="1400" dirty="0"/>
              <a:t>Or</a:t>
            </a:r>
          </a:p>
          <a:p>
            <a:r>
              <a:rPr lang="en-PH" sz="1400" dirty="0"/>
              <a:t>//input[contains(@</a:t>
            </a:r>
            <a:r>
              <a:rPr lang="en-PH" sz="1400" dirty="0" err="1"/>
              <a:t>id,translate</a:t>
            </a:r>
            <a:r>
              <a:rPr lang="en-PH" sz="1400" dirty="0"/>
              <a:t>('</a:t>
            </a:r>
            <a:r>
              <a:rPr lang="en-PH" sz="1400" dirty="0" err="1"/>
              <a:t>password','P','p</a:t>
            </a:r>
            <a:r>
              <a:rPr lang="en-PH" sz="1400" dirty="0"/>
              <a:t>'))]</a:t>
            </a:r>
          </a:p>
        </p:txBody>
      </p:sp>
    </p:spTree>
    <p:extLst>
      <p:ext uri="{BB962C8B-B14F-4D97-AF65-F5344CB8AC3E}">
        <p14:creationId xmlns:p14="http://schemas.microsoft.com/office/powerpoint/2010/main" val="378979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619" y="953725"/>
            <a:ext cx="2145396" cy="400110"/>
          </a:xfrm>
          <a:prstGeom prst="rect">
            <a:avLst/>
          </a:prstGeom>
        </p:spPr>
        <p:txBody>
          <a:bodyPr wrap="none">
            <a:spAutoFit/>
          </a:bodyPr>
          <a:lstStyle/>
          <a:p>
            <a:r>
              <a:rPr lang="en-PH" sz="2000" b="1" dirty="0"/>
              <a:t>Using OR &amp; AND</a:t>
            </a:r>
          </a:p>
        </p:txBody>
      </p:sp>
      <p:sp>
        <p:nvSpPr>
          <p:cNvPr id="3" name="Rectangle 2"/>
          <p:cNvSpPr/>
          <p:nvPr/>
        </p:nvSpPr>
        <p:spPr>
          <a:xfrm>
            <a:off x="656565" y="2382125"/>
            <a:ext cx="8280920" cy="738664"/>
          </a:xfrm>
          <a:prstGeom prst="rect">
            <a:avLst/>
          </a:prstGeom>
        </p:spPr>
        <p:txBody>
          <a:bodyPr wrap="square">
            <a:spAutoFit/>
          </a:bodyPr>
          <a:lstStyle/>
          <a:p>
            <a:r>
              <a:rPr lang="en-PH" sz="1400" dirty="0">
                <a:solidFill>
                  <a:srgbClr val="343434"/>
                </a:solidFill>
                <a:latin typeface="Arial" panose="020B0604020202020204" pitchFamily="34" charset="0"/>
              </a:rPr>
              <a:t>In OR expression, two conditions are used, whether 1st condition OR 2nd condition should be true. It is also applicable if any one condition is true or maybe both. Means any one condition should be true to find the element.</a:t>
            </a:r>
            <a:endParaRPr lang="en-PH" sz="1400" dirty="0"/>
          </a:p>
        </p:txBody>
      </p:sp>
      <p:sp>
        <p:nvSpPr>
          <p:cNvPr id="4" name="Rectangle 3"/>
          <p:cNvSpPr/>
          <p:nvPr/>
        </p:nvSpPr>
        <p:spPr>
          <a:xfrm>
            <a:off x="656565" y="4149080"/>
            <a:ext cx="8280920" cy="523220"/>
          </a:xfrm>
          <a:prstGeom prst="rect">
            <a:avLst/>
          </a:prstGeom>
        </p:spPr>
        <p:txBody>
          <a:bodyPr wrap="square">
            <a:spAutoFit/>
          </a:bodyPr>
          <a:lstStyle/>
          <a:p>
            <a:r>
              <a:rPr lang="en-PH" sz="1400" dirty="0">
                <a:solidFill>
                  <a:srgbClr val="343434"/>
                </a:solidFill>
                <a:latin typeface="Arial" panose="020B0604020202020204" pitchFamily="34" charset="0"/>
              </a:rPr>
              <a:t>In AND expression, two conditions are used, both conditions should be true to find the element. It fails to find element if any one condition is false.</a:t>
            </a:r>
            <a:endParaRPr lang="en-PH" sz="1400" dirty="0"/>
          </a:p>
        </p:txBody>
      </p:sp>
    </p:spTree>
    <p:extLst>
      <p:ext uri="{BB962C8B-B14F-4D97-AF65-F5344CB8AC3E}">
        <p14:creationId xmlns:p14="http://schemas.microsoft.com/office/powerpoint/2010/main" val="205067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91780" y="6399330"/>
            <a:ext cx="4572000" cy="338554"/>
          </a:xfrm>
          <a:prstGeom prst="rect">
            <a:avLst/>
          </a:prstGeom>
        </p:spPr>
        <p:txBody>
          <a:bodyPr>
            <a:spAutoFit/>
          </a:bodyPr>
          <a:lstStyle/>
          <a:p>
            <a:r>
              <a:rPr lang="en-PH" sz="1600" dirty="0"/>
              <a:t>//input[@type='email' OR @placeholder='Password']</a:t>
            </a:r>
          </a:p>
        </p:txBody>
      </p:sp>
      <p:sp>
        <p:nvSpPr>
          <p:cNvPr id="4" name="Rectangle 3"/>
          <p:cNvSpPr/>
          <p:nvPr/>
        </p:nvSpPr>
        <p:spPr>
          <a:xfrm>
            <a:off x="115619" y="953725"/>
            <a:ext cx="2145396" cy="400110"/>
          </a:xfrm>
          <a:prstGeom prst="rect">
            <a:avLst/>
          </a:prstGeom>
        </p:spPr>
        <p:txBody>
          <a:bodyPr wrap="none">
            <a:spAutoFit/>
          </a:bodyPr>
          <a:lstStyle/>
          <a:p>
            <a:r>
              <a:rPr lang="en-PH" sz="2000" b="1" dirty="0"/>
              <a:t>Using OR &amp; AND</a:t>
            </a:r>
          </a:p>
        </p:txBody>
      </p:sp>
      <p:pic>
        <p:nvPicPr>
          <p:cNvPr id="5" name="Picture 4"/>
          <p:cNvPicPr>
            <a:picLocks noChangeAspect="1"/>
          </p:cNvPicPr>
          <p:nvPr/>
        </p:nvPicPr>
        <p:blipFill>
          <a:blip r:embed="rId3"/>
          <a:stretch>
            <a:fillRect/>
          </a:stretch>
        </p:blipFill>
        <p:spPr>
          <a:xfrm>
            <a:off x="28714" y="1345743"/>
            <a:ext cx="9091010" cy="4145500"/>
          </a:xfrm>
          <a:prstGeom prst="rect">
            <a:avLst/>
          </a:prstGeom>
        </p:spPr>
      </p:pic>
      <p:pic>
        <p:nvPicPr>
          <p:cNvPr id="9" name="Picture 8"/>
          <p:cNvPicPr>
            <a:picLocks noChangeAspect="1"/>
          </p:cNvPicPr>
          <p:nvPr/>
        </p:nvPicPr>
        <p:blipFill>
          <a:blip r:embed="rId4"/>
          <a:stretch>
            <a:fillRect/>
          </a:stretch>
        </p:blipFill>
        <p:spPr>
          <a:xfrm>
            <a:off x="1330" y="3474166"/>
            <a:ext cx="9118393" cy="2925164"/>
          </a:xfrm>
          <a:prstGeom prst="rect">
            <a:avLst/>
          </a:prstGeom>
        </p:spPr>
      </p:pic>
      <p:sp>
        <p:nvSpPr>
          <p:cNvPr id="10" name="Frame 9"/>
          <p:cNvSpPr/>
          <p:nvPr/>
        </p:nvSpPr>
        <p:spPr bwMode="auto">
          <a:xfrm>
            <a:off x="3491880" y="4641239"/>
            <a:ext cx="900100" cy="315035"/>
          </a:xfrm>
          <a:prstGeom prst="fram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11" name="Frame 10"/>
          <p:cNvSpPr/>
          <p:nvPr/>
        </p:nvSpPr>
        <p:spPr bwMode="auto">
          <a:xfrm>
            <a:off x="6057164" y="5187967"/>
            <a:ext cx="1395155" cy="315035"/>
          </a:xfrm>
          <a:prstGeom prst="fram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pic>
        <p:nvPicPr>
          <p:cNvPr id="7" name="Picture 6"/>
          <p:cNvPicPr>
            <a:picLocks noChangeAspect="1"/>
          </p:cNvPicPr>
          <p:nvPr/>
        </p:nvPicPr>
        <p:blipFill>
          <a:blip r:embed="rId5"/>
          <a:stretch>
            <a:fillRect/>
          </a:stretch>
        </p:blipFill>
        <p:spPr>
          <a:xfrm>
            <a:off x="3114048" y="1403202"/>
            <a:ext cx="2814807" cy="1775192"/>
          </a:xfrm>
          <a:prstGeom prst="rect">
            <a:avLst/>
          </a:prstGeom>
        </p:spPr>
      </p:pic>
    </p:spTree>
    <p:extLst>
      <p:ext uri="{BB962C8B-B14F-4D97-AF65-F5344CB8AC3E}">
        <p14:creationId xmlns:p14="http://schemas.microsoft.com/office/powerpoint/2010/main" val="318712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619" y="953725"/>
            <a:ext cx="2145396" cy="400110"/>
          </a:xfrm>
          <a:prstGeom prst="rect">
            <a:avLst/>
          </a:prstGeom>
        </p:spPr>
        <p:txBody>
          <a:bodyPr wrap="none">
            <a:spAutoFit/>
          </a:bodyPr>
          <a:lstStyle/>
          <a:p>
            <a:r>
              <a:rPr lang="en-PH" sz="2000" b="1" dirty="0"/>
              <a:t>Using OR &amp; AND</a:t>
            </a:r>
          </a:p>
        </p:txBody>
      </p:sp>
      <p:pic>
        <p:nvPicPr>
          <p:cNvPr id="9" name="Picture 8"/>
          <p:cNvPicPr>
            <a:picLocks noChangeAspect="1"/>
          </p:cNvPicPr>
          <p:nvPr/>
        </p:nvPicPr>
        <p:blipFill>
          <a:blip r:embed="rId3"/>
          <a:stretch>
            <a:fillRect/>
          </a:stretch>
        </p:blipFill>
        <p:spPr>
          <a:xfrm>
            <a:off x="28714" y="1345743"/>
            <a:ext cx="9091010" cy="4145500"/>
          </a:xfrm>
          <a:prstGeom prst="rect">
            <a:avLst/>
          </a:prstGeom>
        </p:spPr>
      </p:pic>
      <p:pic>
        <p:nvPicPr>
          <p:cNvPr id="10" name="Picture 9"/>
          <p:cNvPicPr>
            <a:picLocks noChangeAspect="1"/>
          </p:cNvPicPr>
          <p:nvPr/>
        </p:nvPicPr>
        <p:blipFill>
          <a:blip r:embed="rId4"/>
          <a:stretch>
            <a:fillRect/>
          </a:stretch>
        </p:blipFill>
        <p:spPr>
          <a:xfrm>
            <a:off x="1330" y="3474166"/>
            <a:ext cx="9118393" cy="2925164"/>
          </a:xfrm>
          <a:prstGeom prst="rect">
            <a:avLst/>
          </a:prstGeom>
        </p:spPr>
      </p:pic>
      <p:sp>
        <p:nvSpPr>
          <p:cNvPr id="11" name="Rectangle 10"/>
          <p:cNvSpPr/>
          <p:nvPr/>
        </p:nvSpPr>
        <p:spPr>
          <a:xfrm>
            <a:off x="2501769" y="6399330"/>
            <a:ext cx="5535615" cy="338554"/>
          </a:xfrm>
          <a:prstGeom prst="rect">
            <a:avLst/>
          </a:prstGeom>
        </p:spPr>
        <p:txBody>
          <a:bodyPr wrap="square">
            <a:spAutoFit/>
          </a:bodyPr>
          <a:lstStyle/>
          <a:p>
            <a:r>
              <a:rPr lang="en-PH" sz="1600" dirty="0"/>
              <a:t>//input[@type='email' AND @placeholder='Password']</a:t>
            </a:r>
          </a:p>
        </p:txBody>
      </p:sp>
      <p:sp>
        <p:nvSpPr>
          <p:cNvPr id="12" name="Frame 11"/>
          <p:cNvSpPr/>
          <p:nvPr/>
        </p:nvSpPr>
        <p:spPr bwMode="auto">
          <a:xfrm>
            <a:off x="3446875" y="4621713"/>
            <a:ext cx="900100" cy="315035"/>
          </a:xfrm>
          <a:prstGeom prst="fram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13" name="Frame 12"/>
          <p:cNvSpPr/>
          <p:nvPr/>
        </p:nvSpPr>
        <p:spPr bwMode="auto">
          <a:xfrm>
            <a:off x="6102170" y="5176208"/>
            <a:ext cx="1350150" cy="315035"/>
          </a:xfrm>
          <a:prstGeom prst="fram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313341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053" y="1853088"/>
            <a:ext cx="9052386" cy="3115309"/>
          </a:xfrm>
          <a:prstGeom prst="rect">
            <a:avLst/>
          </a:prstGeom>
        </p:spPr>
      </p:pic>
      <p:sp>
        <p:nvSpPr>
          <p:cNvPr id="4" name="Rectangle 3"/>
          <p:cNvSpPr/>
          <p:nvPr/>
        </p:nvSpPr>
        <p:spPr>
          <a:xfrm>
            <a:off x="115619" y="953725"/>
            <a:ext cx="2145396" cy="400110"/>
          </a:xfrm>
          <a:prstGeom prst="rect">
            <a:avLst/>
          </a:prstGeom>
        </p:spPr>
        <p:txBody>
          <a:bodyPr wrap="none">
            <a:spAutoFit/>
          </a:bodyPr>
          <a:lstStyle/>
          <a:p>
            <a:r>
              <a:rPr lang="en-PH" sz="2000" b="1" dirty="0"/>
              <a:t>Using OR &amp; AND</a:t>
            </a:r>
          </a:p>
        </p:txBody>
      </p:sp>
      <p:sp>
        <p:nvSpPr>
          <p:cNvPr id="5" name="Rectangle 4"/>
          <p:cNvSpPr/>
          <p:nvPr/>
        </p:nvSpPr>
        <p:spPr>
          <a:xfrm>
            <a:off x="2261015" y="4869160"/>
            <a:ext cx="5625625" cy="369332"/>
          </a:xfrm>
          <a:prstGeom prst="rect">
            <a:avLst/>
          </a:prstGeom>
        </p:spPr>
        <p:txBody>
          <a:bodyPr wrap="square">
            <a:spAutoFit/>
          </a:bodyPr>
          <a:lstStyle/>
          <a:p>
            <a:r>
              <a:rPr lang="en-PH" sz="1800" dirty="0"/>
              <a:t>//input[@type='email' AND @placeholder=‘Password']</a:t>
            </a:r>
          </a:p>
        </p:txBody>
      </p:sp>
    </p:spTree>
    <p:extLst>
      <p:ext uri="{BB962C8B-B14F-4D97-AF65-F5344CB8AC3E}">
        <p14:creationId xmlns:p14="http://schemas.microsoft.com/office/powerpoint/2010/main" val="281149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guru99.com/images/3-2016/032816_0758_XPathinSel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855" y="2618910"/>
            <a:ext cx="5940660" cy="2179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31540" y="1403775"/>
            <a:ext cx="4230645" cy="830997"/>
          </a:xfrm>
          <a:prstGeom prst="rect">
            <a:avLst/>
          </a:prstGeom>
          <a:noFill/>
        </p:spPr>
        <p:txBody>
          <a:bodyPr wrap="none" rtlCol="0">
            <a:spAutoFit/>
          </a:bodyPr>
          <a:lstStyle/>
          <a:p>
            <a:r>
              <a:rPr lang="en-PH" b="1" dirty="0"/>
              <a:t>How does an </a:t>
            </a:r>
            <a:r>
              <a:rPr lang="en-PH" b="1" dirty="0" err="1"/>
              <a:t>Xpath</a:t>
            </a:r>
            <a:r>
              <a:rPr lang="en-PH" b="1" dirty="0"/>
              <a:t> looks like?</a:t>
            </a:r>
          </a:p>
          <a:p>
            <a:endParaRPr lang="en-PH" dirty="0"/>
          </a:p>
        </p:txBody>
      </p:sp>
      <p:sp>
        <p:nvSpPr>
          <p:cNvPr id="5" name="Rectangle 4"/>
          <p:cNvSpPr/>
          <p:nvPr/>
        </p:nvSpPr>
        <p:spPr>
          <a:xfrm>
            <a:off x="836585" y="5004175"/>
            <a:ext cx="4572000" cy="1169551"/>
          </a:xfrm>
          <a:prstGeom prst="rect">
            <a:avLst/>
          </a:prstGeom>
        </p:spPr>
        <p:txBody>
          <a:bodyPr>
            <a:spAutoFit/>
          </a:bodyPr>
          <a:lstStyle/>
          <a:p>
            <a:pPr>
              <a:buFont typeface="Arial" panose="020B0604020202020204" pitchFamily="34" charset="0"/>
              <a:buChar char="•"/>
            </a:pPr>
            <a:r>
              <a:rPr lang="en-PH" sz="1400" b="1" dirty="0"/>
              <a:t>// :</a:t>
            </a:r>
            <a:r>
              <a:rPr lang="en-PH" sz="1400" dirty="0"/>
              <a:t> Select current node. </a:t>
            </a:r>
          </a:p>
          <a:p>
            <a:pPr>
              <a:buFont typeface="Arial" panose="020B0604020202020204" pitchFamily="34" charset="0"/>
              <a:buChar char="•"/>
            </a:pPr>
            <a:r>
              <a:rPr lang="en-PH" sz="1400" b="1" dirty="0"/>
              <a:t>Tagname: </a:t>
            </a:r>
            <a:r>
              <a:rPr lang="en-PH" sz="1400" dirty="0"/>
              <a:t>Tagname of the particular node. </a:t>
            </a:r>
          </a:p>
          <a:p>
            <a:pPr>
              <a:buFont typeface="Arial" panose="020B0604020202020204" pitchFamily="34" charset="0"/>
              <a:buChar char="•"/>
            </a:pPr>
            <a:r>
              <a:rPr lang="en-PH" sz="1400" b="1" dirty="0"/>
              <a:t>@:</a:t>
            </a:r>
            <a:r>
              <a:rPr lang="en-PH" sz="1400" dirty="0"/>
              <a:t> Select attribute. </a:t>
            </a:r>
          </a:p>
          <a:p>
            <a:pPr>
              <a:buFont typeface="Arial" panose="020B0604020202020204" pitchFamily="34" charset="0"/>
              <a:buChar char="•"/>
            </a:pPr>
            <a:r>
              <a:rPr lang="en-PH" sz="1400" b="1" dirty="0"/>
              <a:t>Attribute:</a:t>
            </a:r>
            <a:r>
              <a:rPr lang="en-PH" sz="1400" dirty="0"/>
              <a:t> Attribute name of the node. </a:t>
            </a:r>
          </a:p>
          <a:p>
            <a:pPr>
              <a:buFont typeface="Arial" panose="020B0604020202020204" pitchFamily="34" charset="0"/>
              <a:buChar char="•"/>
            </a:pPr>
            <a:r>
              <a:rPr lang="en-PH" sz="1400" b="1" dirty="0"/>
              <a:t>Value:</a:t>
            </a:r>
            <a:r>
              <a:rPr lang="en-PH" sz="1400" dirty="0"/>
              <a:t> Value of the attribute. </a:t>
            </a:r>
          </a:p>
        </p:txBody>
      </p:sp>
    </p:spTree>
    <p:extLst>
      <p:ext uri="{BB962C8B-B14F-4D97-AF65-F5344CB8AC3E}">
        <p14:creationId xmlns:p14="http://schemas.microsoft.com/office/powerpoint/2010/main" val="919672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9132" y="1550429"/>
            <a:ext cx="9072500" cy="3588911"/>
          </a:xfrm>
          <a:prstGeom prst="rect">
            <a:avLst/>
          </a:prstGeom>
        </p:spPr>
      </p:pic>
      <p:sp>
        <p:nvSpPr>
          <p:cNvPr id="3" name="Rectangle 2"/>
          <p:cNvSpPr/>
          <p:nvPr/>
        </p:nvSpPr>
        <p:spPr>
          <a:xfrm>
            <a:off x="115619" y="953725"/>
            <a:ext cx="2145396" cy="400110"/>
          </a:xfrm>
          <a:prstGeom prst="rect">
            <a:avLst/>
          </a:prstGeom>
        </p:spPr>
        <p:txBody>
          <a:bodyPr wrap="none">
            <a:spAutoFit/>
          </a:bodyPr>
          <a:lstStyle/>
          <a:p>
            <a:r>
              <a:rPr lang="en-PH" sz="2000" b="1" dirty="0"/>
              <a:t>Using OR &amp; AND</a:t>
            </a:r>
          </a:p>
        </p:txBody>
      </p:sp>
      <p:sp>
        <p:nvSpPr>
          <p:cNvPr id="4" name="Rectangle 3"/>
          <p:cNvSpPr/>
          <p:nvPr/>
        </p:nvSpPr>
        <p:spPr>
          <a:xfrm>
            <a:off x="2456765" y="6435984"/>
            <a:ext cx="4770530" cy="338554"/>
          </a:xfrm>
          <a:prstGeom prst="rect">
            <a:avLst/>
          </a:prstGeom>
        </p:spPr>
        <p:txBody>
          <a:bodyPr wrap="square">
            <a:spAutoFit/>
          </a:bodyPr>
          <a:lstStyle/>
          <a:p>
            <a:r>
              <a:rPr lang="en-PH" sz="1600" dirty="0"/>
              <a:t>//input[@type='email' AND @placeholder='Username']</a:t>
            </a:r>
          </a:p>
        </p:txBody>
      </p:sp>
      <p:pic>
        <p:nvPicPr>
          <p:cNvPr id="5" name="Picture 4"/>
          <p:cNvPicPr>
            <a:picLocks noChangeAspect="1"/>
          </p:cNvPicPr>
          <p:nvPr/>
        </p:nvPicPr>
        <p:blipFill>
          <a:blip r:embed="rId4"/>
          <a:stretch>
            <a:fillRect/>
          </a:stretch>
        </p:blipFill>
        <p:spPr>
          <a:xfrm>
            <a:off x="23168" y="3699030"/>
            <a:ext cx="9088463" cy="2743638"/>
          </a:xfrm>
          <a:prstGeom prst="rect">
            <a:avLst/>
          </a:prstGeom>
        </p:spPr>
      </p:pic>
      <p:sp>
        <p:nvSpPr>
          <p:cNvPr id="6" name="Frame 5"/>
          <p:cNvSpPr/>
          <p:nvPr/>
        </p:nvSpPr>
        <p:spPr bwMode="auto">
          <a:xfrm>
            <a:off x="3851920" y="4981823"/>
            <a:ext cx="900100" cy="247378"/>
          </a:xfrm>
          <a:prstGeom prst="fram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7" name="Frame 6"/>
          <p:cNvSpPr/>
          <p:nvPr/>
        </p:nvSpPr>
        <p:spPr bwMode="auto">
          <a:xfrm>
            <a:off x="6237185" y="4981823"/>
            <a:ext cx="1350150" cy="247378"/>
          </a:xfrm>
          <a:prstGeom prst="fram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1832514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619" y="953725"/>
            <a:ext cx="2282997" cy="400110"/>
          </a:xfrm>
          <a:prstGeom prst="rect">
            <a:avLst/>
          </a:prstGeom>
        </p:spPr>
        <p:txBody>
          <a:bodyPr wrap="none">
            <a:spAutoFit/>
          </a:bodyPr>
          <a:lstStyle/>
          <a:p>
            <a:r>
              <a:rPr lang="en-PH" sz="2000" b="1" dirty="0"/>
              <a:t>Start-with function</a:t>
            </a:r>
          </a:p>
        </p:txBody>
      </p:sp>
      <p:sp>
        <p:nvSpPr>
          <p:cNvPr id="3" name="Rectangle 2"/>
          <p:cNvSpPr/>
          <p:nvPr/>
        </p:nvSpPr>
        <p:spPr>
          <a:xfrm>
            <a:off x="611560" y="1724035"/>
            <a:ext cx="8280920" cy="738664"/>
          </a:xfrm>
          <a:prstGeom prst="rect">
            <a:avLst/>
          </a:prstGeom>
        </p:spPr>
        <p:txBody>
          <a:bodyPr wrap="square">
            <a:spAutoFit/>
          </a:bodyPr>
          <a:lstStyle/>
          <a:p>
            <a:r>
              <a:rPr lang="en-PH" sz="1400" dirty="0"/>
              <a:t>Start-with function finds the element whose attribute value changes on refresh or any operation on the webpage.</a:t>
            </a:r>
            <a:r>
              <a:rPr lang="en-PH" sz="1400" b="1" dirty="0"/>
              <a:t> </a:t>
            </a:r>
            <a:r>
              <a:rPr lang="en-PH" sz="1400" dirty="0"/>
              <a:t>In this expression, match the starting text of the attribute is used to find the element whose attribute changes dynamically. You can also find the element whose attribute value is static (not changes).</a:t>
            </a:r>
          </a:p>
        </p:txBody>
      </p:sp>
      <p:sp>
        <p:nvSpPr>
          <p:cNvPr id="5" name="Rectangle 4"/>
          <p:cNvSpPr/>
          <p:nvPr/>
        </p:nvSpPr>
        <p:spPr>
          <a:xfrm>
            <a:off x="611560" y="3023955"/>
            <a:ext cx="6075675" cy="1015663"/>
          </a:xfrm>
          <a:prstGeom prst="rect">
            <a:avLst/>
          </a:prstGeom>
        </p:spPr>
        <p:txBody>
          <a:bodyPr wrap="square">
            <a:spAutoFit/>
          </a:bodyPr>
          <a:lstStyle/>
          <a:p>
            <a:r>
              <a:rPr lang="en-PH" sz="1200" dirty="0">
                <a:solidFill>
                  <a:srgbClr val="343434"/>
                </a:solidFill>
                <a:latin typeface="Arial" panose="020B0604020202020204" pitchFamily="34" charset="0"/>
              </a:rPr>
              <a:t>For example -: Suppose the ID of particular element changes dynamically like:</a:t>
            </a:r>
          </a:p>
          <a:p>
            <a:endParaRPr lang="en-PH" sz="1200" dirty="0">
              <a:solidFill>
                <a:srgbClr val="343434"/>
              </a:solidFill>
              <a:latin typeface="Arial" panose="020B0604020202020204" pitchFamily="34" charset="0"/>
            </a:endParaRPr>
          </a:p>
          <a:p>
            <a:r>
              <a:rPr lang="en-PH" sz="1200" dirty="0">
                <a:solidFill>
                  <a:srgbClr val="343434"/>
                </a:solidFill>
                <a:latin typeface="Arial" panose="020B0604020202020204" pitchFamily="34" charset="0"/>
              </a:rPr>
              <a:t>Id=" message12"</a:t>
            </a:r>
          </a:p>
          <a:p>
            <a:r>
              <a:rPr lang="en-PH" sz="1200" dirty="0">
                <a:solidFill>
                  <a:srgbClr val="343434"/>
                </a:solidFill>
                <a:latin typeface="Arial" panose="020B0604020202020204" pitchFamily="34" charset="0"/>
              </a:rPr>
              <a:t>Id=" message345"</a:t>
            </a:r>
          </a:p>
          <a:p>
            <a:r>
              <a:rPr lang="en-PH" sz="1200" dirty="0">
                <a:solidFill>
                  <a:srgbClr val="343434"/>
                </a:solidFill>
                <a:latin typeface="Arial" panose="020B0604020202020204" pitchFamily="34" charset="0"/>
              </a:rPr>
              <a:t>Id=" message8769"</a:t>
            </a:r>
            <a:endParaRPr lang="en-PH" sz="1200" b="0" i="0" dirty="0">
              <a:solidFill>
                <a:srgbClr val="343434"/>
              </a:solidFill>
              <a:effectLst/>
              <a:latin typeface="Arial" panose="020B0604020202020204" pitchFamily="34" charset="0"/>
            </a:endParaRPr>
          </a:p>
        </p:txBody>
      </p:sp>
      <p:sp>
        <p:nvSpPr>
          <p:cNvPr id="7" name="Rectangle 6"/>
          <p:cNvSpPr/>
          <p:nvPr/>
        </p:nvSpPr>
        <p:spPr>
          <a:xfrm>
            <a:off x="1323020" y="4941256"/>
            <a:ext cx="6858000" cy="1169551"/>
          </a:xfrm>
          <a:prstGeom prst="rect">
            <a:avLst/>
          </a:prstGeom>
        </p:spPr>
        <p:txBody>
          <a:bodyPr wrap="square">
            <a:spAutoFit/>
          </a:bodyPr>
          <a:lstStyle/>
          <a:p>
            <a:r>
              <a:rPr lang="en-PH" sz="1400" dirty="0"/>
              <a:t>//div[contains(@</a:t>
            </a:r>
            <a:r>
              <a:rPr lang="en-PH" sz="1400" dirty="0" err="1"/>
              <a:t>class,'flash</a:t>
            </a:r>
            <a:r>
              <a:rPr lang="en-PH" sz="1400" dirty="0"/>
              <a:t>-message')]//div[starts-with(@</a:t>
            </a:r>
            <a:r>
              <a:rPr lang="en-PH" sz="1400" dirty="0" err="1"/>
              <a:t>class,'alert</a:t>
            </a:r>
            <a:r>
              <a:rPr lang="en-PH" sz="1400" dirty="0"/>
              <a:t>')]</a:t>
            </a:r>
          </a:p>
          <a:p>
            <a:endParaRPr lang="en-PH" sz="1400" dirty="0"/>
          </a:p>
          <a:p>
            <a:r>
              <a:rPr lang="en-PH" sz="1400" dirty="0"/>
              <a:t>//div[@class='heading' and starts-with(.,'Permissions')]</a:t>
            </a:r>
          </a:p>
          <a:p>
            <a:endParaRPr lang="en-PH" sz="1400" dirty="0"/>
          </a:p>
          <a:p>
            <a:r>
              <a:rPr lang="en-PH" sz="1400" dirty="0"/>
              <a:t>//a[contains(@</a:t>
            </a:r>
            <a:r>
              <a:rPr lang="en-PH" sz="1400" dirty="0" err="1"/>
              <a:t>href</a:t>
            </a:r>
            <a:r>
              <a:rPr lang="en-PH" sz="1400" dirty="0"/>
              <a:t>, 'content/books') and starts-with(.,'Books')]</a:t>
            </a:r>
          </a:p>
        </p:txBody>
      </p:sp>
      <p:sp>
        <p:nvSpPr>
          <p:cNvPr id="8" name="TextBox 7"/>
          <p:cNvSpPr txBox="1"/>
          <p:nvPr/>
        </p:nvSpPr>
        <p:spPr>
          <a:xfrm>
            <a:off x="611560" y="4431597"/>
            <a:ext cx="1855380" cy="338554"/>
          </a:xfrm>
          <a:prstGeom prst="rect">
            <a:avLst/>
          </a:prstGeom>
          <a:noFill/>
        </p:spPr>
        <p:txBody>
          <a:bodyPr wrap="none" rtlCol="0">
            <a:spAutoFit/>
          </a:bodyPr>
          <a:lstStyle/>
          <a:p>
            <a:r>
              <a:rPr lang="en-PH" sz="1600" dirty="0"/>
              <a:t>CCP Prime example</a:t>
            </a:r>
          </a:p>
        </p:txBody>
      </p:sp>
    </p:spTree>
    <p:extLst>
      <p:ext uri="{BB962C8B-B14F-4D97-AF65-F5344CB8AC3E}">
        <p14:creationId xmlns:p14="http://schemas.microsoft.com/office/powerpoint/2010/main" val="235015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P spid="7" grpId="0" build="p"/>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619" y="953725"/>
            <a:ext cx="2282997" cy="400110"/>
          </a:xfrm>
          <a:prstGeom prst="rect">
            <a:avLst/>
          </a:prstGeom>
        </p:spPr>
        <p:txBody>
          <a:bodyPr wrap="none">
            <a:spAutoFit/>
          </a:bodyPr>
          <a:lstStyle/>
          <a:p>
            <a:r>
              <a:rPr lang="en-PH" sz="2000" b="1" dirty="0"/>
              <a:t>Start-with function</a:t>
            </a:r>
          </a:p>
        </p:txBody>
      </p:sp>
      <p:pic>
        <p:nvPicPr>
          <p:cNvPr id="9" name="Picture 8"/>
          <p:cNvPicPr>
            <a:picLocks noChangeAspect="1"/>
          </p:cNvPicPr>
          <p:nvPr/>
        </p:nvPicPr>
        <p:blipFill>
          <a:blip r:embed="rId3"/>
          <a:stretch>
            <a:fillRect/>
          </a:stretch>
        </p:blipFill>
        <p:spPr>
          <a:xfrm>
            <a:off x="112070" y="1538790"/>
            <a:ext cx="8926622" cy="4304010"/>
          </a:xfrm>
          <a:prstGeom prst="rect">
            <a:avLst/>
          </a:prstGeom>
        </p:spPr>
      </p:pic>
    </p:spTree>
    <p:extLst>
      <p:ext uri="{BB962C8B-B14F-4D97-AF65-F5344CB8AC3E}">
        <p14:creationId xmlns:p14="http://schemas.microsoft.com/office/powerpoint/2010/main" val="1452754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619" y="953725"/>
            <a:ext cx="2282997" cy="400110"/>
          </a:xfrm>
          <a:prstGeom prst="rect">
            <a:avLst/>
          </a:prstGeom>
        </p:spPr>
        <p:txBody>
          <a:bodyPr wrap="none">
            <a:spAutoFit/>
          </a:bodyPr>
          <a:lstStyle/>
          <a:p>
            <a:r>
              <a:rPr lang="en-PH" sz="2000" b="1" dirty="0"/>
              <a:t>Start-with function</a:t>
            </a:r>
          </a:p>
        </p:txBody>
      </p:sp>
      <p:pic>
        <p:nvPicPr>
          <p:cNvPr id="6" name="Picture 5"/>
          <p:cNvPicPr>
            <a:picLocks noChangeAspect="1"/>
          </p:cNvPicPr>
          <p:nvPr/>
        </p:nvPicPr>
        <p:blipFill>
          <a:blip r:embed="rId3"/>
          <a:stretch>
            <a:fillRect/>
          </a:stretch>
        </p:blipFill>
        <p:spPr>
          <a:xfrm>
            <a:off x="251520" y="1628800"/>
            <a:ext cx="8561817" cy="4475355"/>
          </a:xfrm>
          <a:prstGeom prst="rect">
            <a:avLst/>
          </a:prstGeom>
          <a:ln>
            <a:solidFill>
              <a:schemeClr val="tx1"/>
            </a:solidFill>
          </a:ln>
        </p:spPr>
      </p:pic>
    </p:spTree>
    <p:extLst>
      <p:ext uri="{BB962C8B-B14F-4D97-AF65-F5344CB8AC3E}">
        <p14:creationId xmlns:p14="http://schemas.microsoft.com/office/powerpoint/2010/main" val="3747131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619" y="953725"/>
            <a:ext cx="2282997" cy="400110"/>
          </a:xfrm>
          <a:prstGeom prst="rect">
            <a:avLst/>
          </a:prstGeom>
        </p:spPr>
        <p:txBody>
          <a:bodyPr wrap="none">
            <a:spAutoFit/>
          </a:bodyPr>
          <a:lstStyle/>
          <a:p>
            <a:r>
              <a:rPr lang="en-PH" sz="2000" b="1" dirty="0"/>
              <a:t>Start-with function</a:t>
            </a:r>
          </a:p>
        </p:txBody>
      </p:sp>
      <p:pic>
        <p:nvPicPr>
          <p:cNvPr id="4" name="Picture 3"/>
          <p:cNvPicPr>
            <a:picLocks noChangeAspect="1"/>
          </p:cNvPicPr>
          <p:nvPr/>
        </p:nvPicPr>
        <p:blipFill>
          <a:blip r:embed="rId3"/>
          <a:stretch>
            <a:fillRect/>
          </a:stretch>
        </p:blipFill>
        <p:spPr>
          <a:xfrm>
            <a:off x="206515" y="1763815"/>
            <a:ext cx="8489885" cy="2745305"/>
          </a:xfrm>
          <a:prstGeom prst="rect">
            <a:avLst/>
          </a:prstGeom>
        </p:spPr>
      </p:pic>
      <p:sp>
        <p:nvSpPr>
          <p:cNvPr id="7" name="Frame 6"/>
          <p:cNvSpPr/>
          <p:nvPr/>
        </p:nvSpPr>
        <p:spPr bwMode="auto">
          <a:xfrm>
            <a:off x="5292080" y="2123856"/>
            <a:ext cx="990110" cy="1620180"/>
          </a:xfrm>
          <a:prstGeom prst="frame">
            <a:avLst>
              <a:gd name="adj1" fmla="val 4327"/>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5" name="Rectangle 4"/>
          <p:cNvSpPr/>
          <p:nvPr/>
        </p:nvSpPr>
        <p:spPr>
          <a:xfrm>
            <a:off x="2398616" y="5319210"/>
            <a:ext cx="4320480" cy="369332"/>
          </a:xfrm>
          <a:prstGeom prst="rect">
            <a:avLst/>
          </a:prstGeom>
        </p:spPr>
        <p:txBody>
          <a:bodyPr wrap="square">
            <a:spAutoFit/>
          </a:bodyPr>
          <a:lstStyle/>
          <a:p>
            <a:r>
              <a:rPr lang="en-PH" sz="1800" dirty="0"/>
              <a:t>//div[starts-with(@data-value,'8a94020954')]</a:t>
            </a:r>
          </a:p>
        </p:txBody>
      </p:sp>
      <p:sp>
        <p:nvSpPr>
          <p:cNvPr id="8" name="Frame 7"/>
          <p:cNvSpPr/>
          <p:nvPr/>
        </p:nvSpPr>
        <p:spPr bwMode="auto">
          <a:xfrm>
            <a:off x="5292080" y="3902321"/>
            <a:ext cx="990110" cy="201756"/>
          </a:xfrm>
          <a:prstGeom prst="frame">
            <a:avLst>
              <a:gd name="adj1" fmla="val 24714"/>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347508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619" y="953725"/>
            <a:ext cx="2282997" cy="400110"/>
          </a:xfrm>
          <a:prstGeom prst="rect">
            <a:avLst/>
          </a:prstGeom>
        </p:spPr>
        <p:txBody>
          <a:bodyPr wrap="none">
            <a:spAutoFit/>
          </a:bodyPr>
          <a:lstStyle/>
          <a:p>
            <a:r>
              <a:rPr lang="en-PH" sz="2000" b="1" dirty="0"/>
              <a:t>Start-with function</a:t>
            </a:r>
          </a:p>
        </p:txBody>
      </p:sp>
      <p:pic>
        <p:nvPicPr>
          <p:cNvPr id="3" name="Picture 2"/>
          <p:cNvPicPr>
            <a:picLocks noChangeAspect="1"/>
          </p:cNvPicPr>
          <p:nvPr/>
        </p:nvPicPr>
        <p:blipFill>
          <a:blip r:embed="rId3"/>
          <a:stretch>
            <a:fillRect/>
          </a:stretch>
        </p:blipFill>
        <p:spPr>
          <a:xfrm>
            <a:off x="206515" y="1369966"/>
            <a:ext cx="8730263" cy="5274067"/>
          </a:xfrm>
          <a:prstGeom prst="rect">
            <a:avLst/>
          </a:prstGeom>
          <a:ln>
            <a:solidFill>
              <a:schemeClr val="tx1"/>
            </a:solidFill>
          </a:ln>
        </p:spPr>
      </p:pic>
      <p:sp>
        <p:nvSpPr>
          <p:cNvPr id="8" name="Frame 7"/>
          <p:cNvSpPr/>
          <p:nvPr/>
        </p:nvSpPr>
        <p:spPr bwMode="auto">
          <a:xfrm>
            <a:off x="1556665" y="4374105"/>
            <a:ext cx="1710190" cy="360040"/>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5" name="Frame 4"/>
          <p:cNvSpPr/>
          <p:nvPr/>
        </p:nvSpPr>
        <p:spPr bwMode="auto">
          <a:xfrm>
            <a:off x="1736685" y="5454224"/>
            <a:ext cx="7290810" cy="1080121"/>
          </a:xfrm>
          <a:prstGeom prst="frame">
            <a:avLst>
              <a:gd name="adj1" fmla="val 4092"/>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317281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619" y="953725"/>
            <a:ext cx="2282997" cy="400110"/>
          </a:xfrm>
          <a:prstGeom prst="rect">
            <a:avLst/>
          </a:prstGeom>
        </p:spPr>
        <p:txBody>
          <a:bodyPr wrap="none">
            <a:spAutoFit/>
          </a:bodyPr>
          <a:lstStyle/>
          <a:p>
            <a:r>
              <a:rPr lang="en-PH" sz="2000" b="1" dirty="0"/>
              <a:t>Start-with function</a:t>
            </a:r>
          </a:p>
        </p:txBody>
      </p:sp>
      <p:pic>
        <p:nvPicPr>
          <p:cNvPr id="4" name="Picture 3"/>
          <p:cNvPicPr>
            <a:picLocks noChangeAspect="1"/>
          </p:cNvPicPr>
          <p:nvPr/>
        </p:nvPicPr>
        <p:blipFill>
          <a:blip r:embed="rId3"/>
          <a:stretch>
            <a:fillRect/>
          </a:stretch>
        </p:blipFill>
        <p:spPr>
          <a:xfrm>
            <a:off x="206515" y="1763815"/>
            <a:ext cx="8489885" cy="2745305"/>
          </a:xfrm>
          <a:prstGeom prst="rect">
            <a:avLst/>
          </a:prstGeom>
          <a:ln>
            <a:solidFill>
              <a:schemeClr val="tx1"/>
            </a:solidFill>
          </a:ln>
        </p:spPr>
      </p:pic>
      <p:sp>
        <p:nvSpPr>
          <p:cNvPr id="7" name="Frame 6"/>
          <p:cNvSpPr/>
          <p:nvPr/>
        </p:nvSpPr>
        <p:spPr bwMode="auto">
          <a:xfrm>
            <a:off x="5292080" y="2123856"/>
            <a:ext cx="1427016" cy="450049"/>
          </a:xfrm>
          <a:prstGeom prst="frame">
            <a:avLst>
              <a:gd name="adj1" fmla="val 4327"/>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5" name="Rectangle 4"/>
          <p:cNvSpPr/>
          <p:nvPr/>
        </p:nvSpPr>
        <p:spPr>
          <a:xfrm>
            <a:off x="2231740" y="5292061"/>
            <a:ext cx="5323734" cy="369332"/>
          </a:xfrm>
          <a:prstGeom prst="rect">
            <a:avLst/>
          </a:prstGeom>
        </p:spPr>
        <p:txBody>
          <a:bodyPr wrap="square">
            <a:spAutoFit/>
          </a:bodyPr>
          <a:lstStyle/>
          <a:p>
            <a:r>
              <a:rPr lang="en-PH" sz="1800" dirty="0"/>
              <a:t>//div[starts-with(@data-value,'8a94020954150a3')]</a:t>
            </a:r>
          </a:p>
        </p:txBody>
      </p:sp>
    </p:spTree>
    <p:extLst>
      <p:ext uri="{BB962C8B-B14F-4D97-AF65-F5344CB8AC3E}">
        <p14:creationId xmlns:p14="http://schemas.microsoft.com/office/powerpoint/2010/main" val="250135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619" y="953725"/>
            <a:ext cx="2282997" cy="400110"/>
          </a:xfrm>
          <a:prstGeom prst="rect">
            <a:avLst/>
          </a:prstGeom>
        </p:spPr>
        <p:txBody>
          <a:bodyPr wrap="none">
            <a:spAutoFit/>
          </a:bodyPr>
          <a:lstStyle/>
          <a:p>
            <a:r>
              <a:rPr lang="en-PH" sz="2000" b="1" dirty="0"/>
              <a:t>Start-with function</a:t>
            </a:r>
          </a:p>
        </p:txBody>
      </p:sp>
      <p:pic>
        <p:nvPicPr>
          <p:cNvPr id="4" name="Picture 3"/>
          <p:cNvPicPr>
            <a:picLocks noChangeAspect="1"/>
          </p:cNvPicPr>
          <p:nvPr/>
        </p:nvPicPr>
        <p:blipFill>
          <a:blip r:embed="rId3"/>
          <a:stretch>
            <a:fillRect/>
          </a:stretch>
        </p:blipFill>
        <p:spPr>
          <a:xfrm>
            <a:off x="214497" y="1375645"/>
            <a:ext cx="8720774" cy="5325227"/>
          </a:xfrm>
          <a:prstGeom prst="rect">
            <a:avLst/>
          </a:prstGeom>
          <a:ln>
            <a:solidFill>
              <a:schemeClr val="tx1"/>
            </a:solidFill>
          </a:ln>
        </p:spPr>
      </p:pic>
      <p:sp>
        <p:nvSpPr>
          <p:cNvPr id="6" name="Frame 5"/>
          <p:cNvSpPr/>
          <p:nvPr/>
        </p:nvSpPr>
        <p:spPr bwMode="auto">
          <a:xfrm>
            <a:off x="1543521" y="4374105"/>
            <a:ext cx="1903354" cy="360040"/>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5" name="Frame 4"/>
          <p:cNvSpPr/>
          <p:nvPr/>
        </p:nvSpPr>
        <p:spPr bwMode="auto">
          <a:xfrm>
            <a:off x="1736685" y="5454224"/>
            <a:ext cx="7290810" cy="450051"/>
          </a:xfrm>
          <a:prstGeom prst="frame">
            <a:avLst>
              <a:gd name="adj1" fmla="val 4092"/>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399124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619" y="953725"/>
            <a:ext cx="957826" cy="400110"/>
          </a:xfrm>
          <a:prstGeom prst="rect">
            <a:avLst/>
          </a:prstGeom>
        </p:spPr>
        <p:txBody>
          <a:bodyPr wrap="none">
            <a:spAutoFit/>
          </a:bodyPr>
          <a:lstStyle/>
          <a:p>
            <a:r>
              <a:rPr lang="en-PH" sz="2000" b="1" dirty="0"/>
              <a:t>Text ( )</a:t>
            </a:r>
          </a:p>
        </p:txBody>
      </p:sp>
      <p:sp>
        <p:nvSpPr>
          <p:cNvPr id="3" name="Rectangle 2"/>
          <p:cNvSpPr/>
          <p:nvPr/>
        </p:nvSpPr>
        <p:spPr>
          <a:xfrm>
            <a:off x="881590" y="1353835"/>
            <a:ext cx="7290810" cy="338554"/>
          </a:xfrm>
          <a:prstGeom prst="rect">
            <a:avLst/>
          </a:prstGeom>
        </p:spPr>
        <p:txBody>
          <a:bodyPr wrap="square">
            <a:spAutoFit/>
          </a:bodyPr>
          <a:lstStyle/>
          <a:p>
            <a:r>
              <a:rPr lang="en-PH" sz="1600" dirty="0">
                <a:solidFill>
                  <a:srgbClr val="343434"/>
                </a:solidFill>
                <a:latin typeface="Arial" panose="020B0604020202020204" pitchFamily="34" charset="0"/>
              </a:rPr>
              <a:t>In this expression, with text function, we find the element with exact text match</a:t>
            </a:r>
            <a:endParaRPr lang="en-PH" sz="1600" dirty="0"/>
          </a:p>
        </p:txBody>
      </p:sp>
      <p:pic>
        <p:nvPicPr>
          <p:cNvPr id="5" name="Picture 4"/>
          <p:cNvPicPr>
            <a:picLocks noChangeAspect="1"/>
          </p:cNvPicPr>
          <p:nvPr/>
        </p:nvPicPr>
        <p:blipFill>
          <a:blip r:embed="rId3"/>
          <a:stretch>
            <a:fillRect/>
          </a:stretch>
        </p:blipFill>
        <p:spPr>
          <a:xfrm>
            <a:off x="553918" y="1682828"/>
            <a:ext cx="7904584" cy="5062714"/>
          </a:xfrm>
          <a:prstGeom prst="rect">
            <a:avLst/>
          </a:prstGeom>
          <a:ln>
            <a:solidFill>
              <a:schemeClr val="tx1"/>
            </a:solidFill>
          </a:ln>
        </p:spPr>
      </p:pic>
      <p:sp>
        <p:nvSpPr>
          <p:cNvPr id="7" name="Frame 6"/>
          <p:cNvSpPr/>
          <p:nvPr/>
        </p:nvSpPr>
        <p:spPr bwMode="auto">
          <a:xfrm>
            <a:off x="2051720" y="4419110"/>
            <a:ext cx="1350150" cy="31503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6" name="Frame 5"/>
          <p:cNvSpPr/>
          <p:nvPr/>
        </p:nvSpPr>
        <p:spPr bwMode="auto">
          <a:xfrm>
            <a:off x="1556666" y="6039290"/>
            <a:ext cx="180020" cy="180020"/>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8" name="Frame 7"/>
          <p:cNvSpPr/>
          <p:nvPr/>
        </p:nvSpPr>
        <p:spPr bwMode="auto">
          <a:xfrm>
            <a:off x="4211960" y="6003457"/>
            <a:ext cx="1035115" cy="247527"/>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4" name="Rectangle 3"/>
          <p:cNvSpPr/>
          <p:nvPr/>
        </p:nvSpPr>
        <p:spPr>
          <a:xfrm>
            <a:off x="867377" y="2081363"/>
            <a:ext cx="490840" cy="461665"/>
          </a:xfrm>
          <a:prstGeom prst="rect">
            <a:avLst/>
          </a:prstGeom>
        </p:spPr>
        <p:txBody>
          <a:bodyPr wrap="none">
            <a:spAutoFit/>
          </a:bodyPr>
          <a:lstStyle/>
          <a:p>
            <a:r>
              <a:rPr lang="en-PH" dirty="0">
                <a:solidFill>
                  <a:srgbClr val="FFFF00"/>
                </a:solidFill>
              </a:rPr>
              <a:t>//a</a:t>
            </a:r>
          </a:p>
        </p:txBody>
      </p:sp>
      <p:sp>
        <p:nvSpPr>
          <p:cNvPr id="9" name="Rectangle 8"/>
          <p:cNvSpPr/>
          <p:nvPr/>
        </p:nvSpPr>
        <p:spPr>
          <a:xfrm>
            <a:off x="862500" y="2730106"/>
            <a:ext cx="1431802" cy="461665"/>
          </a:xfrm>
          <a:prstGeom prst="rect">
            <a:avLst/>
          </a:prstGeom>
        </p:spPr>
        <p:txBody>
          <a:bodyPr wrap="none">
            <a:spAutoFit/>
          </a:bodyPr>
          <a:lstStyle/>
          <a:p>
            <a:r>
              <a:rPr lang="en-PH" dirty="0">
                <a:solidFill>
                  <a:srgbClr val="FFFF00"/>
                </a:solidFill>
              </a:rPr>
              <a:t>//a[text()=</a:t>
            </a:r>
          </a:p>
        </p:txBody>
      </p:sp>
      <p:sp>
        <p:nvSpPr>
          <p:cNvPr id="10" name="Rectangle 9"/>
          <p:cNvSpPr/>
          <p:nvPr/>
        </p:nvSpPr>
        <p:spPr>
          <a:xfrm>
            <a:off x="873140" y="3378849"/>
            <a:ext cx="3856377" cy="461665"/>
          </a:xfrm>
          <a:prstGeom prst="rect">
            <a:avLst/>
          </a:prstGeom>
        </p:spPr>
        <p:txBody>
          <a:bodyPr wrap="none">
            <a:spAutoFit/>
          </a:bodyPr>
          <a:lstStyle/>
          <a:p>
            <a:r>
              <a:rPr lang="en-PH" dirty="0">
                <a:solidFill>
                  <a:srgbClr val="FFFF00"/>
                </a:solidFill>
              </a:rPr>
              <a:t>//a[text()='Forgot Password?']</a:t>
            </a:r>
          </a:p>
        </p:txBody>
      </p:sp>
    </p:spTree>
    <p:extLst>
      <p:ext uri="{BB962C8B-B14F-4D97-AF65-F5344CB8AC3E}">
        <p14:creationId xmlns:p14="http://schemas.microsoft.com/office/powerpoint/2010/main" val="297422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animBg="1"/>
      <p:bldP spid="6" grpId="0" animBg="1"/>
      <p:bldP spid="8" grpId="0" animBg="1"/>
      <p:bldP spid="4" grpId="0"/>
      <p:bldP spid="9"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619" y="953725"/>
            <a:ext cx="957826" cy="400110"/>
          </a:xfrm>
          <a:prstGeom prst="rect">
            <a:avLst/>
          </a:prstGeom>
        </p:spPr>
        <p:txBody>
          <a:bodyPr wrap="none">
            <a:spAutoFit/>
          </a:bodyPr>
          <a:lstStyle/>
          <a:p>
            <a:r>
              <a:rPr lang="en-PH" sz="2000" b="1" dirty="0"/>
              <a:t>Text ( )</a:t>
            </a:r>
          </a:p>
        </p:txBody>
      </p:sp>
      <p:pic>
        <p:nvPicPr>
          <p:cNvPr id="4" name="Picture 3"/>
          <p:cNvPicPr>
            <a:picLocks noChangeAspect="1"/>
          </p:cNvPicPr>
          <p:nvPr/>
        </p:nvPicPr>
        <p:blipFill>
          <a:blip r:embed="rId3"/>
          <a:stretch>
            <a:fillRect/>
          </a:stretch>
        </p:blipFill>
        <p:spPr>
          <a:xfrm>
            <a:off x="296524" y="1493784"/>
            <a:ext cx="8145905" cy="5246633"/>
          </a:xfrm>
          <a:prstGeom prst="rect">
            <a:avLst/>
          </a:prstGeom>
        </p:spPr>
      </p:pic>
      <p:sp>
        <p:nvSpPr>
          <p:cNvPr id="8" name="Frame 7"/>
          <p:cNvSpPr/>
          <p:nvPr/>
        </p:nvSpPr>
        <p:spPr bwMode="auto">
          <a:xfrm>
            <a:off x="1961709" y="4329100"/>
            <a:ext cx="1395155" cy="31503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2915919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86635" y="1628800"/>
            <a:ext cx="6300700" cy="4002430"/>
          </a:xfrm>
          <a:prstGeom prst="rect">
            <a:avLst/>
          </a:prstGeom>
          <a:ln>
            <a:solidFill>
              <a:schemeClr val="tx1"/>
            </a:solidFill>
          </a:ln>
        </p:spPr>
      </p:pic>
      <p:sp>
        <p:nvSpPr>
          <p:cNvPr id="6" name="TextBox 5"/>
          <p:cNvSpPr txBox="1"/>
          <p:nvPr/>
        </p:nvSpPr>
        <p:spPr>
          <a:xfrm>
            <a:off x="341530" y="998730"/>
            <a:ext cx="2356735" cy="461665"/>
          </a:xfrm>
          <a:prstGeom prst="rect">
            <a:avLst/>
          </a:prstGeom>
          <a:noFill/>
        </p:spPr>
        <p:txBody>
          <a:bodyPr wrap="none" rtlCol="0">
            <a:spAutoFit/>
          </a:bodyPr>
          <a:lstStyle/>
          <a:p>
            <a:r>
              <a:rPr lang="en-PH" b="1" dirty="0"/>
              <a:t>Which is which?</a:t>
            </a:r>
          </a:p>
        </p:txBody>
      </p:sp>
      <p:sp>
        <p:nvSpPr>
          <p:cNvPr id="7" name="TextBox 6"/>
          <p:cNvSpPr txBox="1"/>
          <p:nvPr/>
        </p:nvSpPr>
        <p:spPr>
          <a:xfrm>
            <a:off x="1185914" y="5804816"/>
            <a:ext cx="1170130" cy="923330"/>
          </a:xfrm>
          <a:prstGeom prst="rect">
            <a:avLst/>
          </a:prstGeom>
          <a:noFill/>
        </p:spPr>
        <p:txBody>
          <a:bodyPr wrap="square" rtlCol="0">
            <a:spAutoFit/>
          </a:bodyPr>
          <a:lstStyle/>
          <a:p>
            <a:r>
              <a:rPr lang="en-PH" sz="1800" dirty="0" err="1"/>
              <a:t>tagname</a:t>
            </a:r>
            <a:r>
              <a:rPr lang="en-PH" sz="1800" dirty="0"/>
              <a:t>? attribute?</a:t>
            </a:r>
          </a:p>
          <a:p>
            <a:r>
              <a:rPr lang="en-PH" sz="1800" dirty="0"/>
              <a:t>value?</a:t>
            </a:r>
          </a:p>
        </p:txBody>
      </p:sp>
      <p:sp>
        <p:nvSpPr>
          <p:cNvPr id="8" name="TextBox 7"/>
          <p:cNvSpPr txBox="1"/>
          <p:nvPr/>
        </p:nvSpPr>
        <p:spPr>
          <a:xfrm>
            <a:off x="2365356" y="5804816"/>
            <a:ext cx="1654473" cy="923330"/>
          </a:xfrm>
          <a:prstGeom prst="rect">
            <a:avLst/>
          </a:prstGeom>
          <a:noFill/>
        </p:spPr>
        <p:txBody>
          <a:bodyPr wrap="square" rtlCol="0">
            <a:spAutoFit/>
          </a:bodyPr>
          <a:lstStyle/>
          <a:p>
            <a:r>
              <a:rPr lang="en-PH" sz="1800" dirty="0"/>
              <a:t>= a</a:t>
            </a:r>
          </a:p>
          <a:p>
            <a:r>
              <a:rPr lang="en-PH" sz="1800" dirty="0"/>
              <a:t>= data-toggle</a:t>
            </a:r>
          </a:p>
          <a:p>
            <a:r>
              <a:rPr lang="en-PH" sz="1800" dirty="0"/>
              <a:t>= ca-tab</a:t>
            </a:r>
          </a:p>
        </p:txBody>
      </p:sp>
      <p:sp>
        <p:nvSpPr>
          <p:cNvPr id="5" name="TextBox 4"/>
          <p:cNvSpPr txBox="1"/>
          <p:nvPr/>
        </p:nvSpPr>
        <p:spPr>
          <a:xfrm>
            <a:off x="4725534" y="6066426"/>
            <a:ext cx="2858475" cy="400110"/>
          </a:xfrm>
          <a:prstGeom prst="rect">
            <a:avLst/>
          </a:prstGeom>
          <a:noFill/>
        </p:spPr>
        <p:txBody>
          <a:bodyPr wrap="none" rtlCol="0">
            <a:spAutoFit/>
          </a:bodyPr>
          <a:lstStyle/>
          <a:p>
            <a:r>
              <a:rPr lang="en-PH" sz="2000" dirty="0"/>
              <a:t>//a[@data-toggle='ca-tab']</a:t>
            </a:r>
          </a:p>
        </p:txBody>
      </p:sp>
    </p:spTree>
    <p:extLst>
      <p:ext uri="{BB962C8B-B14F-4D97-AF65-F5344CB8AC3E}">
        <p14:creationId xmlns:p14="http://schemas.microsoft.com/office/powerpoint/2010/main" val="227344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619" y="953725"/>
            <a:ext cx="957826" cy="400110"/>
          </a:xfrm>
          <a:prstGeom prst="rect">
            <a:avLst/>
          </a:prstGeom>
        </p:spPr>
        <p:txBody>
          <a:bodyPr wrap="none">
            <a:spAutoFit/>
          </a:bodyPr>
          <a:lstStyle/>
          <a:p>
            <a:r>
              <a:rPr lang="en-PH" sz="2000" b="1" dirty="0"/>
              <a:t>Text ( )</a:t>
            </a:r>
          </a:p>
        </p:txBody>
      </p:sp>
      <p:pic>
        <p:nvPicPr>
          <p:cNvPr id="4" name="Picture 3"/>
          <p:cNvPicPr>
            <a:picLocks noChangeAspect="1"/>
          </p:cNvPicPr>
          <p:nvPr/>
        </p:nvPicPr>
        <p:blipFill>
          <a:blip r:embed="rId3"/>
          <a:stretch>
            <a:fillRect/>
          </a:stretch>
        </p:blipFill>
        <p:spPr>
          <a:xfrm>
            <a:off x="296524" y="1493784"/>
            <a:ext cx="8145905" cy="5246633"/>
          </a:xfrm>
          <a:prstGeom prst="rect">
            <a:avLst/>
          </a:prstGeom>
        </p:spPr>
      </p:pic>
      <p:sp>
        <p:nvSpPr>
          <p:cNvPr id="8" name="Frame 7"/>
          <p:cNvSpPr/>
          <p:nvPr/>
        </p:nvSpPr>
        <p:spPr bwMode="auto">
          <a:xfrm>
            <a:off x="1961709" y="4329100"/>
            <a:ext cx="1395155" cy="31503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13425719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619" y="953725"/>
            <a:ext cx="957826" cy="400110"/>
          </a:xfrm>
          <a:prstGeom prst="rect">
            <a:avLst/>
          </a:prstGeom>
        </p:spPr>
        <p:txBody>
          <a:bodyPr wrap="none">
            <a:spAutoFit/>
          </a:bodyPr>
          <a:lstStyle/>
          <a:p>
            <a:r>
              <a:rPr lang="en-PH" sz="2000" b="1" dirty="0"/>
              <a:t>Text ( )</a:t>
            </a:r>
          </a:p>
        </p:txBody>
      </p:sp>
      <p:pic>
        <p:nvPicPr>
          <p:cNvPr id="3" name="Picture 2"/>
          <p:cNvPicPr>
            <a:picLocks noChangeAspect="1"/>
          </p:cNvPicPr>
          <p:nvPr/>
        </p:nvPicPr>
        <p:blipFill>
          <a:blip r:embed="rId3"/>
          <a:stretch>
            <a:fillRect/>
          </a:stretch>
        </p:blipFill>
        <p:spPr>
          <a:xfrm>
            <a:off x="296525" y="1493785"/>
            <a:ext cx="8235916" cy="5364215"/>
          </a:xfrm>
          <a:prstGeom prst="rect">
            <a:avLst/>
          </a:prstGeom>
        </p:spPr>
      </p:pic>
      <p:sp>
        <p:nvSpPr>
          <p:cNvPr id="6" name="Frame 5"/>
          <p:cNvSpPr/>
          <p:nvPr/>
        </p:nvSpPr>
        <p:spPr bwMode="auto">
          <a:xfrm>
            <a:off x="1916705" y="4329100"/>
            <a:ext cx="1395155" cy="31503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5" name="Rectangle 4"/>
          <p:cNvSpPr/>
          <p:nvPr/>
        </p:nvSpPr>
        <p:spPr>
          <a:xfrm>
            <a:off x="686093" y="2625108"/>
            <a:ext cx="3268074" cy="461665"/>
          </a:xfrm>
          <a:prstGeom prst="rect">
            <a:avLst/>
          </a:prstGeom>
        </p:spPr>
        <p:txBody>
          <a:bodyPr wrap="none">
            <a:spAutoFit/>
          </a:bodyPr>
          <a:lstStyle/>
          <a:p>
            <a:r>
              <a:rPr lang="en-PH" dirty="0">
                <a:solidFill>
                  <a:srgbClr val="FFFF00"/>
                </a:solidFill>
              </a:rPr>
              <a:t>//a[.='Forgot Password?']</a:t>
            </a:r>
          </a:p>
        </p:txBody>
      </p:sp>
      <p:sp>
        <p:nvSpPr>
          <p:cNvPr id="7" name="Rectangle 6"/>
          <p:cNvSpPr/>
          <p:nvPr/>
        </p:nvSpPr>
        <p:spPr>
          <a:xfrm>
            <a:off x="686093" y="1999102"/>
            <a:ext cx="3856377" cy="461665"/>
          </a:xfrm>
          <a:prstGeom prst="rect">
            <a:avLst/>
          </a:prstGeom>
        </p:spPr>
        <p:txBody>
          <a:bodyPr wrap="none">
            <a:spAutoFit/>
          </a:bodyPr>
          <a:lstStyle/>
          <a:p>
            <a:r>
              <a:rPr lang="en-PH" dirty="0">
                <a:solidFill>
                  <a:srgbClr val="FFFF00"/>
                </a:solidFill>
              </a:rPr>
              <a:t>//a[text()='Forgot Password?']</a:t>
            </a:r>
          </a:p>
        </p:txBody>
      </p:sp>
    </p:spTree>
    <p:extLst>
      <p:ext uri="{BB962C8B-B14F-4D97-AF65-F5344CB8AC3E}">
        <p14:creationId xmlns:p14="http://schemas.microsoft.com/office/powerpoint/2010/main" val="344274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2406428" cy="400110"/>
          </a:xfrm>
          <a:prstGeom prst="rect">
            <a:avLst/>
          </a:prstGeom>
        </p:spPr>
        <p:txBody>
          <a:bodyPr wrap="none">
            <a:spAutoFit/>
          </a:bodyPr>
          <a:lstStyle/>
          <a:p>
            <a:r>
              <a:rPr lang="en-PH" sz="2000" b="1" dirty="0"/>
              <a:t>XPath axes methods</a:t>
            </a:r>
          </a:p>
        </p:txBody>
      </p:sp>
      <p:sp>
        <p:nvSpPr>
          <p:cNvPr id="7" name="Rectangle 6"/>
          <p:cNvSpPr/>
          <p:nvPr/>
        </p:nvSpPr>
        <p:spPr>
          <a:xfrm>
            <a:off x="1421650" y="2019618"/>
            <a:ext cx="7290810" cy="338554"/>
          </a:xfrm>
          <a:prstGeom prst="rect">
            <a:avLst/>
          </a:prstGeom>
        </p:spPr>
        <p:txBody>
          <a:bodyPr wrap="square">
            <a:spAutoFit/>
          </a:bodyPr>
          <a:lstStyle/>
          <a:p>
            <a:r>
              <a:rPr lang="en-PH" sz="1600" dirty="0"/>
              <a:t>These XPath axes methods are used to find the complex or dynamic elements.</a:t>
            </a:r>
          </a:p>
        </p:txBody>
      </p:sp>
      <p:sp>
        <p:nvSpPr>
          <p:cNvPr id="4" name="Rectangle 3"/>
          <p:cNvSpPr/>
          <p:nvPr/>
        </p:nvSpPr>
        <p:spPr>
          <a:xfrm>
            <a:off x="115619" y="3023955"/>
            <a:ext cx="4572000" cy="1815882"/>
          </a:xfrm>
          <a:prstGeom prst="rect">
            <a:avLst/>
          </a:prstGeom>
        </p:spPr>
        <p:txBody>
          <a:bodyPr>
            <a:spAutoFit/>
          </a:bodyPr>
          <a:lstStyle/>
          <a:p>
            <a:pPr marL="1371600" lvl="2" indent="-457200">
              <a:buAutoNum type="alphaLcPeriod"/>
            </a:pPr>
            <a:r>
              <a:rPr lang="en-PH" sz="1400" dirty="0"/>
              <a:t>Following</a:t>
            </a:r>
          </a:p>
          <a:p>
            <a:pPr marL="1371600" lvl="2" indent="-457200">
              <a:buAutoNum type="alphaLcPeriod"/>
            </a:pPr>
            <a:r>
              <a:rPr lang="en-PH" sz="1400" dirty="0"/>
              <a:t>Ancestor</a:t>
            </a:r>
          </a:p>
          <a:p>
            <a:pPr marL="1371600" lvl="2" indent="-457200">
              <a:buAutoNum type="alphaLcPeriod"/>
            </a:pPr>
            <a:r>
              <a:rPr lang="en-PH" sz="1400" dirty="0"/>
              <a:t>Child</a:t>
            </a:r>
          </a:p>
          <a:p>
            <a:pPr marL="1371600" lvl="2" indent="-457200">
              <a:buAutoNum type="alphaLcPeriod"/>
            </a:pPr>
            <a:r>
              <a:rPr lang="en-PH" sz="1400" dirty="0"/>
              <a:t>Preceding</a:t>
            </a:r>
          </a:p>
          <a:p>
            <a:pPr marL="1371600" lvl="2" indent="-457200">
              <a:buAutoNum type="alphaLcPeriod"/>
            </a:pPr>
            <a:r>
              <a:rPr lang="en-PH" sz="1400" dirty="0"/>
              <a:t>Following-Sibling</a:t>
            </a:r>
          </a:p>
          <a:p>
            <a:pPr marL="1371600" lvl="2" indent="-457200">
              <a:buAutoNum type="alphaLcPeriod"/>
            </a:pPr>
            <a:r>
              <a:rPr lang="en-PH" sz="1400" dirty="0"/>
              <a:t>Parent</a:t>
            </a:r>
          </a:p>
          <a:p>
            <a:pPr marL="1371600" lvl="2" indent="-457200">
              <a:buAutoNum type="alphaLcPeriod"/>
            </a:pPr>
            <a:r>
              <a:rPr lang="en-PH" sz="1400" dirty="0"/>
              <a:t>Self</a:t>
            </a:r>
          </a:p>
          <a:p>
            <a:pPr marL="1371600" lvl="2" indent="-457200">
              <a:buAutoNum type="alphaLcPeriod"/>
            </a:pPr>
            <a:r>
              <a:rPr lang="en-PH" sz="1400" dirty="0"/>
              <a:t>Descendant</a:t>
            </a:r>
          </a:p>
        </p:txBody>
      </p:sp>
    </p:spTree>
    <p:extLst>
      <p:ext uri="{BB962C8B-B14F-4D97-AF65-F5344CB8AC3E}">
        <p14:creationId xmlns:p14="http://schemas.microsoft.com/office/powerpoint/2010/main" val="287321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1266693" cy="400110"/>
          </a:xfrm>
          <a:prstGeom prst="rect">
            <a:avLst/>
          </a:prstGeom>
        </p:spPr>
        <p:txBody>
          <a:bodyPr wrap="none">
            <a:spAutoFit/>
          </a:bodyPr>
          <a:lstStyle/>
          <a:p>
            <a:r>
              <a:rPr lang="en-PH" sz="2000" b="1" dirty="0"/>
              <a:t>Following</a:t>
            </a:r>
          </a:p>
        </p:txBody>
      </p:sp>
      <p:sp>
        <p:nvSpPr>
          <p:cNvPr id="7" name="Rectangle 6"/>
          <p:cNvSpPr/>
          <p:nvPr/>
        </p:nvSpPr>
        <p:spPr>
          <a:xfrm>
            <a:off x="1106615" y="1448780"/>
            <a:ext cx="4860540" cy="338554"/>
          </a:xfrm>
          <a:prstGeom prst="rect">
            <a:avLst/>
          </a:prstGeom>
        </p:spPr>
        <p:txBody>
          <a:bodyPr wrap="square">
            <a:spAutoFit/>
          </a:bodyPr>
          <a:lstStyle/>
          <a:p>
            <a:r>
              <a:rPr lang="en-PH" sz="1600" dirty="0"/>
              <a:t>Selects all elements in the document of the current node.</a:t>
            </a:r>
          </a:p>
        </p:txBody>
      </p:sp>
      <p:pic>
        <p:nvPicPr>
          <p:cNvPr id="2" name="Picture 1"/>
          <p:cNvPicPr>
            <a:picLocks noChangeAspect="1"/>
          </p:cNvPicPr>
          <p:nvPr/>
        </p:nvPicPr>
        <p:blipFill>
          <a:blip r:embed="rId3"/>
          <a:stretch>
            <a:fillRect/>
          </a:stretch>
        </p:blipFill>
        <p:spPr>
          <a:xfrm>
            <a:off x="1016605" y="1787334"/>
            <a:ext cx="6885765" cy="4895895"/>
          </a:xfrm>
          <a:prstGeom prst="rect">
            <a:avLst/>
          </a:prstGeom>
          <a:ln>
            <a:solidFill>
              <a:schemeClr val="tx1"/>
            </a:solidFill>
          </a:ln>
        </p:spPr>
      </p:pic>
      <p:sp>
        <p:nvSpPr>
          <p:cNvPr id="6" name="Frame 5"/>
          <p:cNvSpPr/>
          <p:nvPr/>
        </p:nvSpPr>
        <p:spPr bwMode="auto">
          <a:xfrm>
            <a:off x="2366755" y="4077763"/>
            <a:ext cx="1440160" cy="31503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151892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1266693" cy="400110"/>
          </a:xfrm>
          <a:prstGeom prst="rect">
            <a:avLst/>
          </a:prstGeom>
        </p:spPr>
        <p:txBody>
          <a:bodyPr wrap="none">
            <a:spAutoFit/>
          </a:bodyPr>
          <a:lstStyle/>
          <a:p>
            <a:r>
              <a:rPr lang="en-PH" sz="2000" b="1" dirty="0"/>
              <a:t>Following</a:t>
            </a:r>
          </a:p>
        </p:txBody>
      </p:sp>
      <p:sp>
        <p:nvSpPr>
          <p:cNvPr id="7" name="Rectangle 6"/>
          <p:cNvSpPr/>
          <p:nvPr/>
        </p:nvSpPr>
        <p:spPr>
          <a:xfrm>
            <a:off x="1106615" y="1448780"/>
            <a:ext cx="4860540" cy="338554"/>
          </a:xfrm>
          <a:prstGeom prst="rect">
            <a:avLst/>
          </a:prstGeom>
        </p:spPr>
        <p:txBody>
          <a:bodyPr wrap="square">
            <a:spAutoFit/>
          </a:bodyPr>
          <a:lstStyle/>
          <a:p>
            <a:r>
              <a:rPr lang="en-PH" sz="1600" dirty="0"/>
              <a:t>//label[@for='username']</a:t>
            </a:r>
          </a:p>
        </p:txBody>
      </p:sp>
      <p:pic>
        <p:nvPicPr>
          <p:cNvPr id="3" name="Picture 2"/>
          <p:cNvPicPr>
            <a:picLocks noChangeAspect="1"/>
          </p:cNvPicPr>
          <p:nvPr/>
        </p:nvPicPr>
        <p:blipFill>
          <a:blip r:embed="rId3"/>
          <a:stretch>
            <a:fillRect/>
          </a:stretch>
        </p:blipFill>
        <p:spPr>
          <a:xfrm>
            <a:off x="966898" y="1767797"/>
            <a:ext cx="7076707" cy="4901563"/>
          </a:xfrm>
          <a:prstGeom prst="rect">
            <a:avLst/>
          </a:prstGeom>
          <a:ln>
            <a:solidFill>
              <a:schemeClr val="tx1"/>
            </a:solidFill>
          </a:ln>
        </p:spPr>
      </p:pic>
      <p:sp>
        <p:nvSpPr>
          <p:cNvPr id="6" name="Frame 5"/>
          <p:cNvSpPr/>
          <p:nvPr/>
        </p:nvSpPr>
        <p:spPr bwMode="auto">
          <a:xfrm>
            <a:off x="2276745" y="4133663"/>
            <a:ext cx="1260140" cy="258926"/>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2" name="Rectangle 1"/>
          <p:cNvSpPr/>
          <p:nvPr/>
        </p:nvSpPr>
        <p:spPr>
          <a:xfrm>
            <a:off x="1016605" y="2591166"/>
            <a:ext cx="4572000" cy="369332"/>
          </a:xfrm>
          <a:prstGeom prst="rect">
            <a:avLst/>
          </a:prstGeom>
        </p:spPr>
        <p:txBody>
          <a:bodyPr>
            <a:spAutoFit/>
          </a:bodyPr>
          <a:lstStyle/>
          <a:p>
            <a:r>
              <a:rPr lang="en-PH" sz="1800" dirty="0">
                <a:solidFill>
                  <a:srgbClr val="FFFF00"/>
                </a:solidFill>
              </a:rPr>
              <a:t>//label[@for='username']//following::input</a:t>
            </a:r>
          </a:p>
        </p:txBody>
      </p:sp>
    </p:spTree>
    <p:extLst>
      <p:ext uri="{BB962C8B-B14F-4D97-AF65-F5344CB8AC3E}">
        <p14:creationId xmlns:p14="http://schemas.microsoft.com/office/powerpoint/2010/main" val="167498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animBg="1"/>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1266693" cy="400110"/>
          </a:xfrm>
          <a:prstGeom prst="rect">
            <a:avLst/>
          </a:prstGeom>
        </p:spPr>
        <p:txBody>
          <a:bodyPr wrap="none">
            <a:spAutoFit/>
          </a:bodyPr>
          <a:lstStyle/>
          <a:p>
            <a:r>
              <a:rPr lang="en-PH" sz="2000" b="1" dirty="0"/>
              <a:t>Following</a:t>
            </a:r>
          </a:p>
        </p:txBody>
      </p:sp>
      <p:pic>
        <p:nvPicPr>
          <p:cNvPr id="8" name="Picture 7"/>
          <p:cNvPicPr>
            <a:picLocks noChangeAspect="1"/>
          </p:cNvPicPr>
          <p:nvPr/>
        </p:nvPicPr>
        <p:blipFill>
          <a:blip r:embed="rId3"/>
          <a:stretch>
            <a:fillRect/>
          </a:stretch>
        </p:blipFill>
        <p:spPr>
          <a:xfrm>
            <a:off x="748965" y="1353835"/>
            <a:ext cx="7785865" cy="5337563"/>
          </a:xfrm>
          <a:prstGeom prst="rect">
            <a:avLst/>
          </a:prstGeom>
          <a:ln>
            <a:solidFill>
              <a:schemeClr val="tx1"/>
            </a:solidFill>
          </a:ln>
        </p:spPr>
      </p:pic>
      <p:sp>
        <p:nvSpPr>
          <p:cNvPr id="9" name="Frame 8"/>
          <p:cNvSpPr/>
          <p:nvPr/>
        </p:nvSpPr>
        <p:spPr bwMode="auto">
          <a:xfrm>
            <a:off x="2366755" y="4140767"/>
            <a:ext cx="1800200" cy="258926"/>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10" name="Rectangle 9"/>
          <p:cNvSpPr/>
          <p:nvPr/>
        </p:nvSpPr>
        <p:spPr>
          <a:xfrm>
            <a:off x="980855" y="2533252"/>
            <a:ext cx="4572000" cy="400110"/>
          </a:xfrm>
          <a:prstGeom prst="rect">
            <a:avLst/>
          </a:prstGeom>
        </p:spPr>
        <p:txBody>
          <a:bodyPr>
            <a:spAutoFit/>
          </a:bodyPr>
          <a:lstStyle/>
          <a:p>
            <a:r>
              <a:rPr lang="en-PH" sz="2000" dirty="0">
                <a:solidFill>
                  <a:srgbClr val="FFFF00"/>
                </a:solidFill>
              </a:rPr>
              <a:t>//label[@for='username']//following::div</a:t>
            </a:r>
          </a:p>
        </p:txBody>
      </p:sp>
      <p:sp>
        <p:nvSpPr>
          <p:cNvPr id="6" name="Frame 5"/>
          <p:cNvSpPr/>
          <p:nvPr/>
        </p:nvSpPr>
        <p:spPr bwMode="auto">
          <a:xfrm>
            <a:off x="1826695" y="5416082"/>
            <a:ext cx="1800200" cy="258926"/>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7" name="Frame 6"/>
          <p:cNvSpPr/>
          <p:nvPr/>
        </p:nvSpPr>
        <p:spPr bwMode="auto">
          <a:xfrm>
            <a:off x="1834898" y="5957772"/>
            <a:ext cx="1800200" cy="258926"/>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11" name="Frame 10"/>
          <p:cNvSpPr/>
          <p:nvPr/>
        </p:nvSpPr>
        <p:spPr bwMode="auto">
          <a:xfrm>
            <a:off x="1691680" y="6295256"/>
            <a:ext cx="1800200" cy="258926"/>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52311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6" grpId="0" animBg="1"/>
      <p:bldP spid="7" grpId="0" animBg="1"/>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1266693" cy="400110"/>
          </a:xfrm>
          <a:prstGeom prst="rect">
            <a:avLst/>
          </a:prstGeom>
        </p:spPr>
        <p:txBody>
          <a:bodyPr wrap="none">
            <a:spAutoFit/>
          </a:bodyPr>
          <a:lstStyle/>
          <a:p>
            <a:r>
              <a:rPr lang="en-PH" sz="2000" b="1" dirty="0"/>
              <a:t>Following</a:t>
            </a:r>
          </a:p>
        </p:txBody>
      </p:sp>
      <p:pic>
        <p:nvPicPr>
          <p:cNvPr id="2" name="Picture 1"/>
          <p:cNvPicPr>
            <a:picLocks noChangeAspect="1"/>
          </p:cNvPicPr>
          <p:nvPr/>
        </p:nvPicPr>
        <p:blipFill>
          <a:blip r:embed="rId3"/>
          <a:stretch>
            <a:fillRect/>
          </a:stretch>
        </p:blipFill>
        <p:spPr>
          <a:xfrm>
            <a:off x="611560" y="1341319"/>
            <a:ext cx="7965885" cy="5371244"/>
          </a:xfrm>
          <a:prstGeom prst="rect">
            <a:avLst/>
          </a:prstGeom>
          <a:ln>
            <a:solidFill>
              <a:schemeClr val="tx1"/>
            </a:solidFill>
          </a:ln>
        </p:spPr>
      </p:pic>
      <p:sp>
        <p:nvSpPr>
          <p:cNvPr id="11" name="Frame 10"/>
          <p:cNvSpPr/>
          <p:nvPr/>
        </p:nvSpPr>
        <p:spPr bwMode="auto">
          <a:xfrm>
            <a:off x="2276745" y="4104075"/>
            <a:ext cx="1800200" cy="258926"/>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6" name="Frame 5"/>
          <p:cNvSpPr/>
          <p:nvPr/>
        </p:nvSpPr>
        <p:spPr bwMode="auto">
          <a:xfrm>
            <a:off x="1736685" y="5544235"/>
            <a:ext cx="1800200" cy="258926"/>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7" name="Frame 6"/>
          <p:cNvSpPr/>
          <p:nvPr/>
        </p:nvSpPr>
        <p:spPr bwMode="auto">
          <a:xfrm>
            <a:off x="1556665" y="5789816"/>
            <a:ext cx="1800200" cy="258926"/>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8" name="Frame 7"/>
          <p:cNvSpPr/>
          <p:nvPr/>
        </p:nvSpPr>
        <p:spPr bwMode="auto">
          <a:xfrm>
            <a:off x="1773820" y="6082428"/>
            <a:ext cx="1800200" cy="258926"/>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387244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7"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1266693" cy="400110"/>
          </a:xfrm>
          <a:prstGeom prst="rect">
            <a:avLst/>
          </a:prstGeom>
        </p:spPr>
        <p:txBody>
          <a:bodyPr wrap="none">
            <a:spAutoFit/>
          </a:bodyPr>
          <a:lstStyle/>
          <a:p>
            <a:r>
              <a:rPr lang="en-PH" sz="2000" b="1" dirty="0"/>
              <a:t>Following</a:t>
            </a:r>
          </a:p>
        </p:txBody>
      </p:sp>
      <p:sp>
        <p:nvSpPr>
          <p:cNvPr id="6" name="Rectangle 5"/>
          <p:cNvSpPr/>
          <p:nvPr/>
        </p:nvSpPr>
        <p:spPr>
          <a:xfrm>
            <a:off x="701570" y="1448780"/>
            <a:ext cx="4860540" cy="338554"/>
          </a:xfrm>
          <a:prstGeom prst="rect">
            <a:avLst/>
          </a:prstGeom>
        </p:spPr>
        <p:txBody>
          <a:bodyPr wrap="square">
            <a:spAutoFit/>
          </a:bodyPr>
          <a:lstStyle/>
          <a:p>
            <a:r>
              <a:rPr lang="en-PH" sz="1600" dirty="0"/>
              <a:t>Selects all elements in the document of the current node.</a:t>
            </a:r>
          </a:p>
        </p:txBody>
      </p:sp>
    </p:spTree>
    <p:extLst>
      <p:ext uri="{BB962C8B-B14F-4D97-AF65-F5344CB8AC3E}">
        <p14:creationId xmlns:p14="http://schemas.microsoft.com/office/powerpoint/2010/main" val="27521634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1167307" cy="400110"/>
          </a:xfrm>
          <a:prstGeom prst="rect">
            <a:avLst/>
          </a:prstGeom>
        </p:spPr>
        <p:txBody>
          <a:bodyPr wrap="none">
            <a:spAutoFit/>
          </a:bodyPr>
          <a:lstStyle/>
          <a:p>
            <a:r>
              <a:rPr lang="en-PH" sz="2000" b="1" dirty="0"/>
              <a:t>Ancestor</a:t>
            </a:r>
          </a:p>
        </p:txBody>
      </p:sp>
      <p:sp>
        <p:nvSpPr>
          <p:cNvPr id="6" name="Rectangle 5"/>
          <p:cNvSpPr/>
          <p:nvPr/>
        </p:nvSpPr>
        <p:spPr>
          <a:xfrm>
            <a:off x="701570" y="1448780"/>
            <a:ext cx="8010890" cy="338554"/>
          </a:xfrm>
          <a:prstGeom prst="rect">
            <a:avLst/>
          </a:prstGeom>
        </p:spPr>
        <p:txBody>
          <a:bodyPr wrap="square">
            <a:spAutoFit/>
          </a:bodyPr>
          <a:lstStyle/>
          <a:p>
            <a:r>
              <a:rPr lang="en-PH" sz="1600" dirty="0"/>
              <a:t>The ancestor axis selects all ancestors element (grandparent, parent, etc.) of the current node</a:t>
            </a:r>
          </a:p>
        </p:txBody>
      </p:sp>
      <p:pic>
        <p:nvPicPr>
          <p:cNvPr id="4" name="Picture 3"/>
          <p:cNvPicPr>
            <a:picLocks noChangeAspect="1"/>
          </p:cNvPicPr>
          <p:nvPr/>
        </p:nvPicPr>
        <p:blipFill>
          <a:blip r:embed="rId3"/>
          <a:stretch>
            <a:fillRect/>
          </a:stretch>
        </p:blipFill>
        <p:spPr>
          <a:xfrm>
            <a:off x="1016605" y="1787334"/>
            <a:ext cx="6885765" cy="4895895"/>
          </a:xfrm>
          <a:prstGeom prst="rect">
            <a:avLst/>
          </a:prstGeom>
          <a:ln>
            <a:solidFill>
              <a:schemeClr val="tx1"/>
            </a:solidFill>
          </a:ln>
        </p:spPr>
      </p:pic>
      <p:sp>
        <p:nvSpPr>
          <p:cNvPr id="7" name="Rectangle 6"/>
          <p:cNvSpPr/>
          <p:nvPr/>
        </p:nvSpPr>
        <p:spPr>
          <a:xfrm>
            <a:off x="1106615" y="2393885"/>
            <a:ext cx="4572000" cy="369332"/>
          </a:xfrm>
          <a:prstGeom prst="rect">
            <a:avLst/>
          </a:prstGeom>
        </p:spPr>
        <p:txBody>
          <a:bodyPr>
            <a:spAutoFit/>
          </a:bodyPr>
          <a:lstStyle/>
          <a:p>
            <a:r>
              <a:rPr lang="en-PH" sz="1800" dirty="0">
                <a:solidFill>
                  <a:srgbClr val="FFFF00"/>
                </a:solidFill>
              </a:rPr>
              <a:t>//label[@for='username']//following::input</a:t>
            </a:r>
          </a:p>
        </p:txBody>
      </p:sp>
      <p:sp>
        <p:nvSpPr>
          <p:cNvPr id="8" name="Rectangle 7"/>
          <p:cNvSpPr/>
          <p:nvPr/>
        </p:nvSpPr>
        <p:spPr>
          <a:xfrm>
            <a:off x="1106615" y="2917105"/>
            <a:ext cx="4572000" cy="369332"/>
          </a:xfrm>
          <a:prstGeom prst="rect">
            <a:avLst/>
          </a:prstGeom>
        </p:spPr>
        <p:txBody>
          <a:bodyPr>
            <a:spAutoFit/>
          </a:bodyPr>
          <a:lstStyle/>
          <a:p>
            <a:r>
              <a:rPr lang="en-PH" sz="1800" dirty="0">
                <a:solidFill>
                  <a:srgbClr val="FFFF00"/>
                </a:solidFill>
              </a:rPr>
              <a:t>//label[@for='username']//ancestor::input</a:t>
            </a:r>
          </a:p>
        </p:txBody>
      </p:sp>
    </p:spTree>
    <p:extLst>
      <p:ext uri="{BB962C8B-B14F-4D97-AF65-F5344CB8AC3E}">
        <p14:creationId xmlns:p14="http://schemas.microsoft.com/office/powerpoint/2010/main" val="382147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1167307" cy="400110"/>
          </a:xfrm>
          <a:prstGeom prst="rect">
            <a:avLst/>
          </a:prstGeom>
        </p:spPr>
        <p:txBody>
          <a:bodyPr wrap="none">
            <a:spAutoFit/>
          </a:bodyPr>
          <a:lstStyle/>
          <a:p>
            <a:r>
              <a:rPr lang="en-PH" sz="2000" b="1" dirty="0"/>
              <a:t>Ancestor</a:t>
            </a:r>
          </a:p>
        </p:txBody>
      </p:sp>
      <p:pic>
        <p:nvPicPr>
          <p:cNvPr id="2" name="Picture 1"/>
          <p:cNvPicPr>
            <a:picLocks noChangeAspect="1"/>
          </p:cNvPicPr>
          <p:nvPr/>
        </p:nvPicPr>
        <p:blipFill>
          <a:blip r:embed="rId3"/>
          <a:stretch>
            <a:fillRect/>
          </a:stretch>
        </p:blipFill>
        <p:spPr>
          <a:xfrm>
            <a:off x="476545" y="1368107"/>
            <a:ext cx="8055895" cy="5273809"/>
          </a:xfrm>
          <a:prstGeom prst="rect">
            <a:avLst/>
          </a:prstGeom>
          <a:ln>
            <a:solidFill>
              <a:schemeClr val="tx1"/>
            </a:solidFill>
          </a:ln>
        </p:spPr>
      </p:pic>
      <p:sp>
        <p:nvSpPr>
          <p:cNvPr id="9" name="Rectangle 8"/>
          <p:cNvSpPr/>
          <p:nvPr/>
        </p:nvSpPr>
        <p:spPr>
          <a:xfrm>
            <a:off x="971600" y="2663915"/>
            <a:ext cx="4572000" cy="369332"/>
          </a:xfrm>
          <a:prstGeom prst="rect">
            <a:avLst/>
          </a:prstGeom>
        </p:spPr>
        <p:txBody>
          <a:bodyPr>
            <a:spAutoFit/>
          </a:bodyPr>
          <a:lstStyle/>
          <a:p>
            <a:r>
              <a:rPr lang="en-PH" sz="1800" dirty="0">
                <a:solidFill>
                  <a:srgbClr val="FFFF00"/>
                </a:solidFill>
              </a:rPr>
              <a:t>//label[@for='username']//ancestor::input</a:t>
            </a:r>
          </a:p>
        </p:txBody>
      </p:sp>
    </p:spTree>
    <p:extLst>
      <p:ext uri="{BB962C8B-B14F-4D97-AF65-F5344CB8AC3E}">
        <p14:creationId xmlns:p14="http://schemas.microsoft.com/office/powerpoint/2010/main" val="158476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1520" y="1538790"/>
            <a:ext cx="8735282" cy="4140460"/>
          </a:xfrm>
          <a:prstGeom prst="rect">
            <a:avLst/>
          </a:prstGeom>
          <a:ln>
            <a:solidFill>
              <a:schemeClr val="tx1"/>
            </a:solidFill>
          </a:ln>
        </p:spPr>
      </p:pic>
      <p:sp>
        <p:nvSpPr>
          <p:cNvPr id="3" name="Rectangle 2"/>
          <p:cNvSpPr/>
          <p:nvPr/>
        </p:nvSpPr>
        <p:spPr>
          <a:xfrm>
            <a:off x="192342" y="966240"/>
            <a:ext cx="1426353" cy="461665"/>
          </a:xfrm>
          <a:prstGeom prst="rect">
            <a:avLst/>
          </a:prstGeom>
        </p:spPr>
        <p:txBody>
          <a:bodyPr wrap="none">
            <a:spAutoFit/>
          </a:bodyPr>
          <a:lstStyle/>
          <a:p>
            <a:r>
              <a:rPr lang="en-PH" dirty="0" err="1"/>
              <a:t>Tagnames</a:t>
            </a:r>
            <a:endParaRPr lang="en-PH" dirty="0"/>
          </a:p>
        </p:txBody>
      </p:sp>
      <p:sp>
        <p:nvSpPr>
          <p:cNvPr id="6" name="Rectangle 5"/>
          <p:cNvSpPr/>
          <p:nvPr/>
        </p:nvSpPr>
        <p:spPr>
          <a:xfrm>
            <a:off x="1286635" y="5859270"/>
            <a:ext cx="7155795" cy="707886"/>
          </a:xfrm>
          <a:prstGeom prst="rect">
            <a:avLst/>
          </a:prstGeom>
        </p:spPr>
        <p:txBody>
          <a:bodyPr wrap="square" numCol="5">
            <a:spAutoFit/>
          </a:bodyPr>
          <a:lstStyle/>
          <a:p>
            <a:r>
              <a:rPr lang="en-PH" sz="2000" dirty="0"/>
              <a:t>body </a:t>
            </a:r>
          </a:p>
          <a:p>
            <a:r>
              <a:rPr lang="en-PH" sz="2000" dirty="0" err="1"/>
              <a:t>nav</a:t>
            </a:r>
            <a:endParaRPr lang="en-PH" sz="2000" dirty="0"/>
          </a:p>
          <a:p>
            <a:r>
              <a:rPr lang="en-PH" sz="2000" dirty="0"/>
              <a:t>div</a:t>
            </a:r>
          </a:p>
          <a:p>
            <a:r>
              <a:rPr lang="en-PH" sz="2000" dirty="0"/>
              <a:t>form</a:t>
            </a:r>
          </a:p>
          <a:p>
            <a:r>
              <a:rPr lang="en-PH" sz="2000" dirty="0"/>
              <a:t>input</a:t>
            </a:r>
          </a:p>
          <a:p>
            <a:r>
              <a:rPr lang="en-PH" sz="2000" dirty="0" err="1"/>
              <a:t>ul</a:t>
            </a:r>
            <a:endParaRPr lang="en-PH" sz="2000" dirty="0"/>
          </a:p>
          <a:p>
            <a:r>
              <a:rPr lang="en-PH" sz="2000" dirty="0"/>
              <a:t>li</a:t>
            </a:r>
          </a:p>
          <a:p>
            <a:r>
              <a:rPr lang="en-PH" sz="2000" dirty="0"/>
              <a:t>a</a:t>
            </a:r>
          </a:p>
          <a:p>
            <a:r>
              <a:rPr lang="en-PH" sz="2000" dirty="0"/>
              <a:t>select</a:t>
            </a:r>
          </a:p>
          <a:p>
            <a:r>
              <a:rPr lang="en-PH" sz="2000" dirty="0"/>
              <a:t>label</a:t>
            </a:r>
          </a:p>
        </p:txBody>
      </p:sp>
    </p:spTree>
    <p:extLst>
      <p:ext uri="{BB962C8B-B14F-4D97-AF65-F5344CB8AC3E}">
        <p14:creationId xmlns:p14="http://schemas.microsoft.com/office/powerpoint/2010/main" val="407864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1167307" cy="400110"/>
          </a:xfrm>
          <a:prstGeom prst="rect">
            <a:avLst/>
          </a:prstGeom>
        </p:spPr>
        <p:txBody>
          <a:bodyPr wrap="none">
            <a:spAutoFit/>
          </a:bodyPr>
          <a:lstStyle/>
          <a:p>
            <a:r>
              <a:rPr lang="en-PH" sz="2000" b="1" dirty="0"/>
              <a:t>Ancestor</a:t>
            </a:r>
          </a:p>
        </p:txBody>
      </p:sp>
      <p:pic>
        <p:nvPicPr>
          <p:cNvPr id="3" name="Picture 2"/>
          <p:cNvPicPr>
            <a:picLocks noChangeAspect="1"/>
          </p:cNvPicPr>
          <p:nvPr/>
        </p:nvPicPr>
        <p:blipFill>
          <a:blip r:embed="rId3"/>
          <a:stretch>
            <a:fillRect/>
          </a:stretch>
        </p:blipFill>
        <p:spPr>
          <a:xfrm>
            <a:off x="115619" y="2213865"/>
            <a:ext cx="8850108" cy="4047073"/>
          </a:xfrm>
          <a:prstGeom prst="rect">
            <a:avLst/>
          </a:prstGeom>
        </p:spPr>
      </p:pic>
      <p:sp>
        <p:nvSpPr>
          <p:cNvPr id="6" name="Rectangle 5"/>
          <p:cNvSpPr/>
          <p:nvPr/>
        </p:nvSpPr>
        <p:spPr>
          <a:xfrm>
            <a:off x="971600" y="1587850"/>
            <a:ext cx="4572000" cy="369332"/>
          </a:xfrm>
          <a:prstGeom prst="rect">
            <a:avLst/>
          </a:prstGeom>
        </p:spPr>
        <p:txBody>
          <a:bodyPr>
            <a:spAutoFit/>
          </a:bodyPr>
          <a:lstStyle/>
          <a:p>
            <a:r>
              <a:rPr lang="en-PH" sz="1800" dirty="0"/>
              <a:t>//label[@for='username']//ancestor::input</a:t>
            </a:r>
          </a:p>
        </p:txBody>
      </p:sp>
      <p:sp>
        <p:nvSpPr>
          <p:cNvPr id="7" name="Rectangle 6"/>
          <p:cNvSpPr/>
          <p:nvPr/>
        </p:nvSpPr>
        <p:spPr>
          <a:xfrm>
            <a:off x="5157065" y="1809725"/>
            <a:ext cx="4572000" cy="369332"/>
          </a:xfrm>
          <a:prstGeom prst="rect">
            <a:avLst/>
          </a:prstGeom>
        </p:spPr>
        <p:txBody>
          <a:bodyPr>
            <a:spAutoFit/>
          </a:bodyPr>
          <a:lstStyle/>
          <a:p>
            <a:r>
              <a:rPr lang="en-PH" sz="1800" dirty="0"/>
              <a:t>//label[@for='username']//ancestor::div</a:t>
            </a:r>
          </a:p>
        </p:txBody>
      </p:sp>
      <p:sp>
        <p:nvSpPr>
          <p:cNvPr id="8" name="Frame 7"/>
          <p:cNvSpPr/>
          <p:nvPr/>
        </p:nvSpPr>
        <p:spPr bwMode="auto">
          <a:xfrm>
            <a:off x="0" y="2179057"/>
            <a:ext cx="8892480" cy="1880013"/>
          </a:xfrm>
          <a:prstGeom prst="frame">
            <a:avLst>
              <a:gd name="adj1" fmla="val 241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11" name="Frame 10"/>
          <p:cNvSpPr/>
          <p:nvPr/>
        </p:nvSpPr>
        <p:spPr bwMode="auto">
          <a:xfrm>
            <a:off x="1196624" y="3744035"/>
            <a:ext cx="1575175" cy="225025"/>
          </a:xfrm>
          <a:prstGeom prst="frame">
            <a:avLst>
              <a:gd name="adj1" fmla="val 15212"/>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12" name="Frame 11"/>
          <p:cNvSpPr/>
          <p:nvPr/>
        </p:nvSpPr>
        <p:spPr bwMode="auto">
          <a:xfrm>
            <a:off x="791580" y="2884005"/>
            <a:ext cx="1556017" cy="204915"/>
          </a:xfrm>
          <a:prstGeom prst="frame">
            <a:avLst>
              <a:gd name="adj1" fmla="val 15212"/>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13" name="Frame 12"/>
          <p:cNvSpPr/>
          <p:nvPr/>
        </p:nvSpPr>
        <p:spPr bwMode="auto">
          <a:xfrm>
            <a:off x="611560" y="2641576"/>
            <a:ext cx="1575175" cy="225025"/>
          </a:xfrm>
          <a:prstGeom prst="frame">
            <a:avLst>
              <a:gd name="adj1" fmla="val 15212"/>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66806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11" grpId="0" animBg="1"/>
      <p:bldP spid="12" grpId="0" animBg="1"/>
      <p:bldP spid="1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1167307" cy="400110"/>
          </a:xfrm>
          <a:prstGeom prst="rect">
            <a:avLst/>
          </a:prstGeom>
        </p:spPr>
        <p:txBody>
          <a:bodyPr wrap="none">
            <a:spAutoFit/>
          </a:bodyPr>
          <a:lstStyle/>
          <a:p>
            <a:r>
              <a:rPr lang="en-PH" sz="2000" b="1" dirty="0"/>
              <a:t>Ancestor</a:t>
            </a:r>
          </a:p>
        </p:txBody>
      </p:sp>
      <p:pic>
        <p:nvPicPr>
          <p:cNvPr id="2" name="Picture 1"/>
          <p:cNvPicPr>
            <a:picLocks noChangeAspect="1"/>
          </p:cNvPicPr>
          <p:nvPr/>
        </p:nvPicPr>
        <p:blipFill>
          <a:blip r:embed="rId3"/>
          <a:stretch>
            <a:fillRect/>
          </a:stretch>
        </p:blipFill>
        <p:spPr>
          <a:xfrm>
            <a:off x="926595" y="1403775"/>
            <a:ext cx="7278515" cy="5170298"/>
          </a:xfrm>
          <a:prstGeom prst="rect">
            <a:avLst/>
          </a:prstGeom>
          <a:ln>
            <a:solidFill>
              <a:schemeClr val="tx1"/>
            </a:solidFill>
          </a:ln>
        </p:spPr>
      </p:pic>
      <p:sp>
        <p:nvSpPr>
          <p:cNvPr id="8" name="Rectangle 7"/>
          <p:cNvSpPr/>
          <p:nvPr/>
        </p:nvSpPr>
        <p:spPr>
          <a:xfrm>
            <a:off x="1061610" y="2303875"/>
            <a:ext cx="4572000" cy="369332"/>
          </a:xfrm>
          <a:prstGeom prst="rect">
            <a:avLst/>
          </a:prstGeom>
        </p:spPr>
        <p:txBody>
          <a:bodyPr>
            <a:spAutoFit/>
          </a:bodyPr>
          <a:lstStyle/>
          <a:p>
            <a:r>
              <a:rPr lang="en-PH" sz="1800" dirty="0">
                <a:solidFill>
                  <a:srgbClr val="FFFF00"/>
                </a:solidFill>
              </a:rPr>
              <a:t>//label[@for='username']//ancestor::div</a:t>
            </a:r>
          </a:p>
        </p:txBody>
      </p:sp>
      <p:sp>
        <p:nvSpPr>
          <p:cNvPr id="9" name="Frame 8"/>
          <p:cNvSpPr/>
          <p:nvPr/>
        </p:nvSpPr>
        <p:spPr bwMode="auto">
          <a:xfrm>
            <a:off x="2366755" y="3789040"/>
            <a:ext cx="1710190" cy="31503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3" name="Rectangle 2"/>
          <p:cNvSpPr/>
          <p:nvPr/>
        </p:nvSpPr>
        <p:spPr>
          <a:xfrm>
            <a:off x="1061610" y="2764934"/>
            <a:ext cx="3420380" cy="584775"/>
          </a:xfrm>
          <a:prstGeom prst="rect">
            <a:avLst/>
          </a:prstGeom>
        </p:spPr>
        <p:txBody>
          <a:bodyPr wrap="square">
            <a:spAutoFit/>
          </a:bodyPr>
          <a:lstStyle/>
          <a:p>
            <a:r>
              <a:rPr lang="en-PH" sz="1600" dirty="0">
                <a:solidFill>
                  <a:srgbClr val="FFFF00"/>
                </a:solidFill>
              </a:rPr>
              <a:t>//label[@for='username']//ancestor::div</a:t>
            </a:r>
          </a:p>
          <a:p>
            <a:r>
              <a:rPr lang="en-PH" sz="1600" dirty="0">
                <a:solidFill>
                  <a:srgbClr val="FFFF00"/>
                </a:solidFill>
              </a:rPr>
              <a:t>[contains(.,'Cambridge Core Admin')]</a:t>
            </a:r>
          </a:p>
        </p:txBody>
      </p:sp>
      <p:sp>
        <p:nvSpPr>
          <p:cNvPr id="7" name="Frame 6"/>
          <p:cNvSpPr/>
          <p:nvPr/>
        </p:nvSpPr>
        <p:spPr bwMode="auto">
          <a:xfrm>
            <a:off x="1769776" y="5020555"/>
            <a:ext cx="1575175" cy="225025"/>
          </a:xfrm>
          <a:prstGeom prst="frame">
            <a:avLst>
              <a:gd name="adj1" fmla="val 15212"/>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10" name="Frame 9"/>
          <p:cNvSpPr/>
          <p:nvPr/>
        </p:nvSpPr>
        <p:spPr bwMode="auto">
          <a:xfrm>
            <a:off x="1376645" y="4566788"/>
            <a:ext cx="1575175" cy="225025"/>
          </a:xfrm>
          <a:prstGeom prst="frame">
            <a:avLst>
              <a:gd name="adj1" fmla="val 15212"/>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11" name="Frame 10"/>
          <p:cNvSpPr/>
          <p:nvPr/>
        </p:nvSpPr>
        <p:spPr bwMode="auto">
          <a:xfrm>
            <a:off x="1217022" y="4341763"/>
            <a:ext cx="1575175" cy="225025"/>
          </a:xfrm>
          <a:prstGeom prst="frame">
            <a:avLst>
              <a:gd name="adj1" fmla="val 15212"/>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207673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3" grpId="0"/>
      <p:bldP spid="7" grpId="0" animBg="1"/>
      <p:bldP spid="10" grpId="0" animBg="1"/>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1167307" cy="400110"/>
          </a:xfrm>
          <a:prstGeom prst="rect">
            <a:avLst/>
          </a:prstGeom>
        </p:spPr>
        <p:txBody>
          <a:bodyPr wrap="none">
            <a:spAutoFit/>
          </a:bodyPr>
          <a:lstStyle/>
          <a:p>
            <a:r>
              <a:rPr lang="en-PH" sz="2000" b="1" dirty="0"/>
              <a:t>Ancestor</a:t>
            </a:r>
          </a:p>
        </p:txBody>
      </p:sp>
      <p:pic>
        <p:nvPicPr>
          <p:cNvPr id="4" name="Picture 3"/>
          <p:cNvPicPr>
            <a:picLocks noChangeAspect="1"/>
          </p:cNvPicPr>
          <p:nvPr/>
        </p:nvPicPr>
        <p:blipFill>
          <a:blip r:embed="rId3"/>
          <a:stretch>
            <a:fillRect/>
          </a:stretch>
        </p:blipFill>
        <p:spPr>
          <a:xfrm>
            <a:off x="881590" y="1465058"/>
            <a:ext cx="7335815" cy="5024188"/>
          </a:xfrm>
          <a:prstGeom prst="rect">
            <a:avLst/>
          </a:prstGeom>
          <a:ln>
            <a:solidFill>
              <a:schemeClr val="tx1"/>
            </a:solidFill>
          </a:ln>
        </p:spPr>
      </p:pic>
      <p:sp>
        <p:nvSpPr>
          <p:cNvPr id="10" name="Frame 9"/>
          <p:cNvSpPr/>
          <p:nvPr/>
        </p:nvSpPr>
        <p:spPr bwMode="auto">
          <a:xfrm>
            <a:off x="2386486" y="3936692"/>
            <a:ext cx="3085614" cy="31503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11" name="Rectangle 10"/>
          <p:cNvSpPr/>
          <p:nvPr/>
        </p:nvSpPr>
        <p:spPr>
          <a:xfrm>
            <a:off x="1183766" y="2202039"/>
            <a:ext cx="3420380" cy="584775"/>
          </a:xfrm>
          <a:prstGeom prst="rect">
            <a:avLst/>
          </a:prstGeom>
        </p:spPr>
        <p:txBody>
          <a:bodyPr wrap="square">
            <a:spAutoFit/>
          </a:bodyPr>
          <a:lstStyle/>
          <a:p>
            <a:r>
              <a:rPr lang="en-PH" sz="1600" dirty="0">
                <a:solidFill>
                  <a:srgbClr val="FFFF00"/>
                </a:solidFill>
              </a:rPr>
              <a:t>//label[@for='username']//ancestor::div</a:t>
            </a:r>
          </a:p>
          <a:p>
            <a:r>
              <a:rPr lang="en-PH" sz="1600" dirty="0">
                <a:solidFill>
                  <a:srgbClr val="FFFF00"/>
                </a:solidFill>
              </a:rPr>
              <a:t>[contains(.,'Cambridge Core Admin')]</a:t>
            </a:r>
          </a:p>
        </p:txBody>
      </p:sp>
    </p:spTree>
    <p:extLst>
      <p:ext uri="{BB962C8B-B14F-4D97-AF65-F5344CB8AC3E}">
        <p14:creationId xmlns:p14="http://schemas.microsoft.com/office/powerpoint/2010/main" val="184198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1266693" cy="400110"/>
          </a:xfrm>
          <a:prstGeom prst="rect">
            <a:avLst/>
          </a:prstGeom>
        </p:spPr>
        <p:txBody>
          <a:bodyPr wrap="none">
            <a:spAutoFit/>
          </a:bodyPr>
          <a:lstStyle/>
          <a:p>
            <a:r>
              <a:rPr lang="en-PH" sz="2000" b="1" dirty="0"/>
              <a:t>Following</a:t>
            </a:r>
          </a:p>
        </p:txBody>
      </p:sp>
      <p:sp>
        <p:nvSpPr>
          <p:cNvPr id="6" name="Rectangle 5"/>
          <p:cNvSpPr/>
          <p:nvPr/>
        </p:nvSpPr>
        <p:spPr>
          <a:xfrm>
            <a:off x="701570" y="1448780"/>
            <a:ext cx="4860540" cy="338554"/>
          </a:xfrm>
          <a:prstGeom prst="rect">
            <a:avLst/>
          </a:prstGeom>
        </p:spPr>
        <p:txBody>
          <a:bodyPr wrap="square">
            <a:spAutoFit/>
          </a:bodyPr>
          <a:lstStyle/>
          <a:p>
            <a:r>
              <a:rPr lang="en-PH" sz="1600" dirty="0"/>
              <a:t>Selects all elements in the document of the current node.</a:t>
            </a:r>
          </a:p>
        </p:txBody>
      </p:sp>
      <p:sp>
        <p:nvSpPr>
          <p:cNvPr id="8" name="Rectangle 7"/>
          <p:cNvSpPr/>
          <p:nvPr/>
        </p:nvSpPr>
        <p:spPr>
          <a:xfrm>
            <a:off x="135906" y="2033845"/>
            <a:ext cx="1167307" cy="400110"/>
          </a:xfrm>
          <a:prstGeom prst="rect">
            <a:avLst/>
          </a:prstGeom>
        </p:spPr>
        <p:txBody>
          <a:bodyPr wrap="none">
            <a:spAutoFit/>
          </a:bodyPr>
          <a:lstStyle/>
          <a:p>
            <a:r>
              <a:rPr lang="en-PH" sz="2000" b="1" dirty="0"/>
              <a:t>Ancestor</a:t>
            </a:r>
          </a:p>
        </p:txBody>
      </p:sp>
      <p:sp>
        <p:nvSpPr>
          <p:cNvPr id="9" name="Rectangle 8"/>
          <p:cNvSpPr/>
          <p:nvPr/>
        </p:nvSpPr>
        <p:spPr>
          <a:xfrm>
            <a:off x="721857" y="2528900"/>
            <a:ext cx="8010890" cy="338554"/>
          </a:xfrm>
          <a:prstGeom prst="rect">
            <a:avLst/>
          </a:prstGeom>
        </p:spPr>
        <p:txBody>
          <a:bodyPr wrap="square">
            <a:spAutoFit/>
          </a:bodyPr>
          <a:lstStyle/>
          <a:p>
            <a:r>
              <a:rPr lang="en-PH" sz="1600" dirty="0"/>
              <a:t>The ancestor axis selects all ancestors element (grandparent, parent, etc.) of the current node</a:t>
            </a:r>
          </a:p>
        </p:txBody>
      </p:sp>
    </p:spTree>
    <p:extLst>
      <p:ext uri="{BB962C8B-B14F-4D97-AF65-F5344CB8AC3E}">
        <p14:creationId xmlns:p14="http://schemas.microsoft.com/office/powerpoint/2010/main" val="24191813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736099" cy="369332"/>
          </a:xfrm>
          <a:prstGeom prst="rect">
            <a:avLst/>
          </a:prstGeom>
        </p:spPr>
        <p:txBody>
          <a:bodyPr wrap="none">
            <a:spAutoFit/>
          </a:bodyPr>
          <a:lstStyle/>
          <a:p>
            <a:r>
              <a:rPr lang="en-PH" sz="1800" b="1" dirty="0"/>
              <a:t>Child</a:t>
            </a:r>
          </a:p>
        </p:txBody>
      </p:sp>
      <p:sp>
        <p:nvSpPr>
          <p:cNvPr id="6" name="Rectangle 5"/>
          <p:cNvSpPr/>
          <p:nvPr/>
        </p:nvSpPr>
        <p:spPr>
          <a:xfrm>
            <a:off x="656565" y="1333412"/>
            <a:ext cx="8010890" cy="307777"/>
          </a:xfrm>
          <a:prstGeom prst="rect">
            <a:avLst/>
          </a:prstGeom>
        </p:spPr>
        <p:txBody>
          <a:bodyPr wrap="square">
            <a:spAutoFit/>
          </a:bodyPr>
          <a:lstStyle/>
          <a:p>
            <a:r>
              <a:rPr lang="en-PH" sz="1400" dirty="0"/>
              <a:t>Selects all children elements of the current node (Java) as shown in the below screen.</a:t>
            </a:r>
          </a:p>
        </p:txBody>
      </p:sp>
      <p:pic>
        <p:nvPicPr>
          <p:cNvPr id="2" name="Picture 1"/>
          <p:cNvPicPr>
            <a:picLocks noChangeAspect="1"/>
          </p:cNvPicPr>
          <p:nvPr/>
        </p:nvPicPr>
        <p:blipFill>
          <a:blip r:embed="rId3"/>
          <a:stretch>
            <a:fillRect/>
          </a:stretch>
        </p:blipFill>
        <p:spPr>
          <a:xfrm>
            <a:off x="778943" y="1671966"/>
            <a:ext cx="6893190" cy="4997562"/>
          </a:xfrm>
          <a:prstGeom prst="rect">
            <a:avLst/>
          </a:prstGeom>
          <a:ln>
            <a:solidFill>
              <a:schemeClr val="tx1"/>
            </a:solidFill>
          </a:ln>
        </p:spPr>
      </p:pic>
      <p:sp>
        <p:nvSpPr>
          <p:cNvPr id="3" name="Rectangle 2"/>
          <p:cNvSpPr/>
          <p:nvPr/>
        </p:nvSpPr>
        <p:spPr>
          <a:xfrm>
            <a:off x="1511660" y="2933945"/>
            <a:ext cx="2074607" cy="338554"/>
          </a:xfrm>
          <a:prstGeom prst="rect">
            <a:avLst/>
          </a:prstGeom>
          <a:solidFill>
            <a:schemeClr val="accent2">
              <a:lumMod val="20000"/>
              <a:lumOff val="80000"/>
            </a:schemeClr>
          </a:solidFill>
        </p:spPr>
        <p:txBody>
          <a:bodyPr wrap="none">
            <a:spAutoFit/>
          </a:bodyPr>
          <a:lstStyle/>
          <a:p>
            <a:r>
              <a:rPr lang="en-PH" sz="1600" dirty="0"/>
              <a:t>//select[@id='country']</a:t>
            </a:r>
          </a:p>
        </p:txBody>
      </p:sp>
      <p:sp>
        <p:nvSpPr>
          <p:cNvPr id="9" name="Frame 8"/>
          <p:cNvSpPr/>
          <p:nvPr/>
        </p:nvSpPr>
        <p:spPr bwMode="auto">
          <a:xfrm>
            <a:off x="1994078" y="3540039"/>
            <a:ext cx="945105" cy="31503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0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346519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797013" cy="400110"/>
          </a:xfrm>
          <a:prstGeom prst="rect">
            <a:avLst/>
          </a:prstGeom>
        </p:spPr>
        <p:txBody>
          <a:bodyPr wrap="none">
            <a:spAutoFit/>
          </a:bodyPr>
          <a:lstStyle/>
          <a:p>
            <a:r>
              <a:rPr lang="en-PH" sz="2000" b="1" dirty="0"/>
              <a:t>Child</a:t>
            </a:r>
          </a:p>
        </p:txBody>
      </p:sp>
      <p:sp>
        <p:nvSpPr>
          <p:cNvPr id="6" name="Rectangle 5"/>
          <p:cNvSpPr/>
          <p:nvPr/>
        </p:nvSpPr>
        <p:spPr>
          <a:xfrm>
            <a:off x="656565" y="1333412"/>
            <a:ext cx="8010890" cy="338554"/>
          </a:xfrm>
          <a:prstGeom prst="rect">
            <a:avLst/>
          </a:prstGeom>
        </p:spPr>
        <p:txBody>
          <a:bodyPr wrap="square">
            <a:spAutoFit/>
          </a:bodyPr>
          <a:lstStyle/>
          <a:p>
            <a:r>
              <a:rPr lang="en-PH" sz="1600" dirty="0"/>
              <a:t>//select[@id='country']/child::option</a:t>
            </a:r>
          </a:p>
        </p:txBody>
      </p:sp>
      <p:pic>
        <p:nvPicPr>
          <p:cNvPr id="4" name="Picture 3"/>
          <p:cNvPicPr>
            <a:picLocks noChangeAspect="1"/>
          </p:cNvPicPr>
          <p:nvPr/>
        </p:nvPicPr>
        <p:blipFill>
          <a:blip r:embed="rId3"/>
          <a:stretch>
            <a:fillRect/>
          </a:stretch>
        </p:blipFill>
        <p:spPr>
          <a:xfrm>
            <a:off x="746575" y="1653427"/>
            <a:ext cx="7290810" cy="5098085"/>
          </a:xfrm>
          <a:prstGeom prst="rect">
            <a:avLst/>
          </a:prstGeom>
        </p:spPr>
      </p:pic>
      <p:sp>
        <p:nvSpPr>
          <p:cNvPr id="10" name="Frame 9"/>
          <p:cNvSpPr/>
          <p:nvPr/>
        </p:nvSpPr>
        <p:spPr bwMode="auto">
          <a:xfrm>
            <a:off x="2006715" y="3572107"/>
            <a:ext cx="1395155" cy="31503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155086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797013" cy="400110"/>
          </a:xfrm>
          <a:prstGeom prst="rect">
            <a:avLst/>
          </a:prstGeom>
        </p:spPr>
        <p:txBody>
          <a:bodyPr wrap="none">
            <a:spAutoFit/>
          </a:bodyPr>
          <a:lstStyle/>
          <a:p>
            <a:r>
              <a:rPr lang="en-PH" sz="2000" b="1" dirty="0"/>
              <a:t>Child</a:t>
            </a:r>
          </a:p>
        </p:txBody>
      </p:sp>
      <p:sp>
        <p:nvSpPr>
          <p:cNvPr id="6" name="Rectangle 5"/>
          <p:cNvSpPr/>
          <p:nvPr/>
        </p:nvSpPr>
        <p:spPr>
          <a:xfrm>
            <a:off x="656565" y="1333412"/>
            <a:ext cx="8010890" cy="338554"/>
          </a:xfrm>
          <a:prstGeom prst="rect">
            <a:avLst/>
          </a:prstGeom>
        </p:spPr>
        <p:txBody>
          <a:bodyPr wrap="square">
            <a:spAutoFit/>
          </a:bodyPr>
          <a:lstStyle/>
          <a:p>
            <a:r>
              <a:rPr lang="en-PH" sz="1600" dirty="0"/>
              <a:t>//select[@id='country']/child::option[5]</a:t>
            </a:r>
          </a:p>
        </p:txBody>
      </p:sp>
      <p:pic>
        <p:nvPicPr>
          <p:cNvPr id="2" name="Picture 1"/>
          <p:cNvPicPr>
            <a:picLocks noChangeAspect="1"/>
          </p:cNvPicPr>
          <p:nvPr/>
        </p:nvPicPr>
        <p:blipFill>
          <a:blip r:embed="rId3"/>
          <a:stretch>
            <a:fillRect/>
          </a:stretch>
        </p:blipFill>
        <p:spPr>
          <a:xfrm>
            <a:off x="1267457" y="1671966"/>
            <a:ext cx="6638220" cy="5103785"/>
          </a:xfrm>
          <a:prstGeom prst="rect">
            <a:avLst/>
          </a:prstGeom>
          <a:ln>
            <a:solidFill>
              <a:schemeClr val="tx1"/>
            </a:solidFill>
          </a:ln>
        </p:spPr>
      </p:pic>
      <p:sp>
        <p:nvSpPr>
          <p:cNvPr id="7" name="Frame 6"/>
          <p:cNvSpPr/>
          <p:nvPr/>
        </p:nvSpPr>
        <p:spPr bwMode="auto">
          <a:xfrm>
            <a:off x="2474500" y="3580199"/>
            <a:ext cx="1530170" cy="31503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8" name="Frame 7"/>
          <p:cNvSpPr/>
          <p:nvPr/>
        </p:nvSpPr>
        <p:spPr bwMode="auto">
          <a:xfrm>
            <a:off x="2771799" y="5184195"/>
            <a:ext cx="5133877" cy="22502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71586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797013" cy="400110"/>
          </a:xfrm>
          <a:prstGeom prst="rect">
            <a:avLst/>
          </a:prstGeom>
        </p:spPr>
        <p:txBody>
          <a:bodyPr wrap="none">
            <a:spAutoFit/>
          </a:bodyPr>
          <a:lstStyle/>
          <a:p>
            <a:r>
              <a:rPr lang="en-PH" sz="2000" b="1" dirty="0"/>
              <a:t>Child</a:t>
            </a:r>
          </a:p>
        </p:txBody>
      </p:sp>
      <p:sp>
        <p:nvSpPr>
          <p:cNvPr id="6" name="Rectangle 5"/>
          <p:cNvSpPr/>
          <p:nvPr/>
        </p:nvSpPr>
        <p:spPr>
          <a:xfrm>
            <a:off x="656565" y="1333412"/>
            <a:ext cx="8010890" cy="338554"/>
          </a:xfrm>
          <a:prstGeom prst="rect">
            <a:avLst/>
          </a:prstGeom>
        </p:spPr>
        <p:txBody>
          <a:bodyPr wrap="square">
            <a:spAutoFit/>
          </a:bodyPr>
          <a:lstStyle/>
          <a:p>
            <a:r>
              <a:rPr lang="en-PH" sz="1600" dirty="0"/>
              <a:t>//select[@id='country']/child::option[@value='BHR']</a:t>
            </a:r>
          </a:p>
        </p:txBody>
      </p:sp>
      <p:pic>
        <p:nvPicPr>
          <p:cNvPr id="3" name="Picture 2"/>
          <p:cNvPicPr>
            <a:picLocks noChangeAspect="1"/>
          </p:cNvPicPr>
          <p:nvPr/>
        </p:nvPicPr>
        <p:blipFill>
          <a:blip r:embed="rId3"/>
          <a:stretch>
            <a:fillRect/>
          </a:stretch>
        </p:blipFill>
        <p:spPr>
          <a:xfrm>
            <a:off x="1507116" y="1681693"/>
            <a:ext cx="6210690" cy="5091388"/>
          </a:xfrm>
          <a:prstGeom prst="rect">
            <a:avLst/>
          </a:prstGeom>
          <a:ln>
            <a:solidFill>
              <a:schemeClr val="tx1"/>
            </a:solidFill>
          </a:ln>
        </p:spPr>
      </p:pic>
      <p:sp>
        <p:nvSpPr>
          <p:cNvPr id="8" name="Frame 7"/>
          <p:cNvSpPr/>
          <p:nvPr/>
        </p:nvSpPr>
        <p:spPr bwMode="auto">
          <a:xfrm>
            <a:off x="2761267" y="3682846"/>
            <a:ext cx="1980220" cy="31503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7" name="Frame 6"/>
          <p:cNvSpPr/>
          <p:nvPr/>
        </p:nvSpPr>
        <p:spPr bwMode="auto">
          <a:xfrm>
            <a:off x="2761267" y="5886521"/>
            <a:ext cx="5133877" cy="22502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57364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1266693" cy="400110"/>
          </a:xfrm>
          <a:prstGeom prst="rect">
            <a:avLst/>
          </a:prstGeom>
        </p:spPr>
        <p:txBody>
          <a:bodyPr wrap="none">
            <a:spAutoFit/>
          </a:bodyPr>
          <a:lstStyle/>
          <a:p>
            <a:r>
              <a:rPr lang="en-PH" sz="2000" b="1" dirty="0"/>
              <a:t>Following</a:t>
            </a:r>
          </a:p>
        </p:txBody>
      </p:sp>
      <p:sp>
        <p:nvSpPr>
          <p:cNvPr id="6" name="Rectangle 5"/>
          <p:cNvSpPr/>
          <p:nvPr/>
        </p:nvSpPr>
        <p:spPr>
          <a:xfrm>
            <a:off x="701570" y="1448780"/>
            <a:ext cx="4860540" cy="338554"/>
          </a:xfrm>
          <a:prstGeom prst="rect">
            <a:avLst/>
          </a:prstGeom>
        </p:spPr>
        <p:txBody>
          <a:bodyPr wrap="square">
            <a:spAutoFit/>
          </a:bodyPr>
          <a:lstStyle/>
          <a:p>
            <a:r>
              <a:rPr lang="en-PH" sz="1600" dirty="0"/>
              <a:t>Selects all elements in the document of the current node.</a:t>
            </a:r>
          </a:p>
        </p:txBody>
      </p:sp>
      <p:sp>
        <p:nvSpPr>
          <p:cNvPr id="8" name="Rectangle 7"/>
          <p:cNvSpPr/>
          <p:nvPr/>
        </p:nvSpPr>
        <p:spPr>
          <a:xfrm>
            <a:off x="135906" y="2033845"/>
            <a:ext cx="1167307" cy="400110"/>
          </a:xfrm>
          <a:prstGeom prst="rect">
            <a:avLst/>
          </a:prstGeom>
        </p:spPr>
        <p:txBody>
          <a:bodyPr wrap="none">
            <a:spAutoFit/>
          </a:bodyPr>
          <a:lstStyle/>
          <a:p>
            <a:r>
              <a:rPr lang="en-PH" sz="2000" b="1" dirty="0"/>
              <a:t>Ancestor</a:t>
            </a:r>
          </a:p>
        </p:txBody>
      </p:sp>
      <p:sp>
        <p:nvSpPr>
          <p:cNvPr id="9" name="Rectangle 8"/>
          <p:cNvSpPr/>
          <p:nvPr/>
        </p:nvSpPr>
        <p:spPr>
          <a:xfrm>
            <a:off x="721857" y="2528900"/>
            <a:ext cx="8010890" cy="338554"/>
          </a:xfrm>
          <a:prstGeom prst="rect">
            <a:avLst/>
          </a:prstGeom>
        </p:spPr>
        <p:txBody>
          <a:bodyPr wrap="square">
            <a:spAutoFit/>
          </a:bodyPr>
          <a:lstStyle/>
          <a:p>
            <a:r>
              <a:rPr lang="en-PH" sz="1600" dirty="0"/>
              <a:t>The ancestor axis selects all ancestors element (grandparent, parent, etc.) of the current node</a:t>
            </a:r>
          </a:p>
        </p:txBody>
      </p:sp>
      <p:sp>
        <p:nvSpPr>
          <p:cNvPr id="7" name="Rectangle 6"/>
          <p:cNvSpPr/>
          <p:nvPr/>
        </p:nvSpPr>
        <p:spPr>
          <a:xfrm>
            <a:off x="160624" y="3075444"/>
            <a:ext cx="736099" cy="369332"/>
          </a:xfrm>
          <a:prstGeom prst="rect">
            <a:avLst/>
          </a:prstGeom>
        </p:spPr>
        <p:txBody>
          <a:bodyPr wrap="none">
            <a:spAutoFit/>
          </a:bodyPr>
          <a:lstStyle/>
          <a:p>
            <a:r>
              <a:rPr lang="en-PH" sz="1800" b="1" dirty="0"/>
              <a:t>Child</a:t>
            </a:r>
          </a:p>
        </p:txBody>
      </p:sp>
      <p:sp>
        <p:nvSpPr>
          <p:cNvPr id="10" name="Rectangle 9"/>
          <p:cNvSpPr/>
          <p:nvPr/>
        </p:nvSpPr>
        <p:spPr>
          <a:xfrm>
            <a:off x="701570" y="3455131"/>
            <a:ext cx="8010890" cy="307777"/>
          </a:xfrm>
          <a:prstGeom prst="rect">
            <a:avLst/>
          </a:prstGeom>
        </p:spPr>
        <p:txBody>
          <a:bodyPr wrap="square">
            <a:spAutoFit/>
          </a:bodyPr>
          <a:lstStyle/>
          <a:p>
            <a:r>
              <a:rPr lang="en-PH" sz="1400" dirty="0"/>
              <a:t>Selects all children elements of the current node (Java) as shown in the below screen.</a:t>
            </a:r>
          </a:p>
        </p:txBody>
      </p:sp>
    </p:spTree>
    <p:extLst>
      <p:ext uri="{BB962C8B-B14F-4D97-AF65-F5344CB8AC3E}">
        <p14:creationId xmlns:p14="http://schemas.microsoft.com/office/powerpoint/2010/main" val="1467920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1276503" cy="400110"/>
          </a:xfrm>
          <a:prstGeom prst="rect">
            <a:avLst/>
          </a:prstGeom>
        </p:spPr>
        <p:txBody>
          <a:bodyPr wrap="none">
            <a:spAutoFit/>
          </a:bodyPr>
          <a:lstStyle/>
          <a:p>
            <a:r>
              <a:rPr lang="en-PH" sz="2000" b="1" dirty="0"/>
              <a:t>Preceding</a:t>
            </a:r>
          </a:p>
        </p:txBody>
      </p:sp>
      <p:sp>
        <p:nvSpPr>
          <p:cNvPr id="6" name="Rectangle 5"/>
          <p:cNvSpPr/>
          <p:nvPr/>
        </p:nvSpPr>
        <p:spPr>
          <a:xfrm>
            <a:off x="656565" y="1333412"/>
            <a:ext cx="8010890" cy="338554"/>
          </a:xfrm>
          <a:prstGeom prst="rect">
            <a:avLst/>
          </a:prstGeom>
        </p:spPr>
        <p:txBody>
          <a:bodyPr wrap="square">
            <a:spAutoFit/>
          </a:bodyPr>
          <a:lstStyle/>
          <a:p>
            <a:r>
              <a:rPr lang="en-PH" sz="1600" dirty="0"/>
              <a:t>Select all nodes that come before the current node.</a:t>
            </a:r>
          </a:p>
        </p:txBody>
      </p:sp>
      <p:pic>
        <p:nvPicPr>
          <p:cNvPr id="2" name="Picture 1"/>
          <p:cNvPicPr>
            <a:picLocks noChangeAspect="1"/>
          </p:cNvPicPr>
          <p:nvPr/>
        </p:nvPicPr>
        <p:blipFill>
          <a:blip r:embed="rId3"/>
          <a:stretch>
            <a:fillRect/>
          </a:stretch>
        </p:blipFill>
        <p:spPr>
          <a:xfrm>
            <a:off x="772868" y="1671966"/>
            <a:ext cx="7335815" cy="4983874"/>
          </a:xfrm>
          <a:prstGeom prst="rect">
            <a:avLst/>
          </a:prstGeom>
          <a:ln>
            <a:solidFill>
              <a:schemeClr val="tx1"/>
            </a:solidFill>
          </a:ln>
        </p:spPr>
      </p:pic>
      <p:sp>
        <p:nvSpPr>
          <p:cNvPr id="7" name="Frame 6"/>
          <p:cNvSpPr/>
          <p:nvPr/>
        </p:nvSpPr>
        <p:spPr bwMode="auto">
          <a:xfrm>
            <a:off x="2276745" y="4509120"/>
            <a:ext cx="1170130" cy="31503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68743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51520" y="1538790"/>
            <a:ext cx="8735282" cy="4140460"/>
          </a:xfrm>
          <a:prstGeom prst="rect">
            <a:avLst/>
          </a:prstGeom>
          <a:ln>
            <a:solidFill>
              <a:schemeClr val="tx1"/>
            </a:solidFill>
          </a:ln>
        </p:spPr>
      </p:pic>
      <p:sp>
        <p:nvSpPr>
          <p:cNvPr id="6" name="Rectangle 5"/>
          <p:cNvSpPr/>
          <p:nvPr/>
        </p:nvSpPr>
        <p:spPr>
          <a:xfrm>
            <a:off x="192342" y="966240"/>
            <a:ext cx="1414170" cy="461665"/>
          </a:xfrm>
          <a:prstGeom prst="rect">
            <a:avLst/>
          </a:prstGeom>
        </p:spPr>
        <p:txBody>
          <a:bodyPr wrap="none">
            <a:spAutoFit/>
          </a:bodyPr>
          <a:lstStyle/>
          <a:p>
            <a:r>
              <a:rPr lang="en-PH" dirty="0"/>
              <a:t>Attributes</a:t>
            </a:r>
          </a:p>
        </p:txBody>
      </p:sp>
      <p:sp>
        <p:nvSpPr>
          <p:cNvPr id="7" name="Rectangle 6"/>
          <p:cNvSpPr/>
          <p:nvPr/>
        </p:nvSpPr>
        <p:spPr>
          <a:xfrm>
            <a:off x="2186735" y="5904275"/>
            <a:ext cx="6142003" cy="400110"/>
          </a:xfrm>
          <a:prstGeom prst="rect">
            <a:avLst/>
          </a:prstGeom>
        </p:spPr>
        <p:txBody>
          <a:bodyPr wrap="square" numCol="5">
            <a:spAutoFit/>
          </a:bodyPr>
          <a:lstStyle/>
          <a:p>
            <a:r>
              <a:rPr lang="en-PH" sz="2000" dirty="0"/>
              <a:t>class</a:t>
            </a:r>
          </a:p>
          <a:p>
            <a:r>
              <a:rPr lang="en-PH" sz="2000" dirty="0"/>
              <a:t>id</a:t>
            </a:r>
          </a:p>
          <a:p>
            <a:r>
              <a:rPr lang="en-PH" sz="2000" dirty="0"/>
              <a:t>data-toggle</a:t>
            </a:r>
          </a:p>
          <a:p>
            <a:endParaRPr lang="en-PH" sz="2000" dirty="0"/>
          </a:p>
        </p:txBody>
      </p:sp>
    </p:spTree>
    <p:extLst>
      <p:ext uri="{BB962C8B-B14F-4D97-AF65-F5344CB8AC3E}">
        <p14:creationId xmlns:p14="http://schemas.microsoft.com/office/powerpoint/2010/main" val="195043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1276503" cy="400110"/>
          </a:xfrm>
          <a:prstGeom prst="rect">
            <a:avLst/>
          </a:prstGeom>
        </p:spPr>
        <p:txBody>
          <a:bodyPr wrap="none">
            <a:spAutoFit/>
          </a:bodyPr>
          <a:lstStyle/>
          <a:p>
            <a:r>
              <a:rPr lang="en-PH" sz="2000" b="1" dirty="0"/>
              <a:t>Preceding</a:t>
            </a:r>
          </a:p>
        </p:txBody>
      </p:sp>
      <p:sp>
        <p:nvSpPr>
          <p:cNvPr id="6" name="Rectangle 5"/>
          <p:cNvSpPr/>
          <p:nvPr/>
        </p:nvSpPr>
        <p:spPr>
          <a:xfrm>
            <a:off x="656565" y="1333412"/>
            <a:ext cx="8010890" cy="338554"/>
          </a:xfrm>
          <a:prstGeom prst="rect">
            <a:avLst/>
          </a:prstGeom>
        </p:spPr>
        <p:txBody>
          <a:bodyPr wrap="square">
            <a:spAutoFit/>
          </a:bodyPr>
          <a:lstStyle/>
          <a:p>
            <a:r>
              <a:rPr lang="en-PH" sz="1600" dirty="0"/>
              <a:t>//button[@type='submit']/ancestor::div</a:t>
            </a:r>
          </a:p>
        </p:txBody>
      </p:sp>
      <p:pic>
        <p:nvPicPr>
          <p:cNvPr id="3" name="Picture 2"/>
          <p:cNvPicPr>
            <a:picLocks noChangeAspect="1"/>
          </p:cNvPicPr>
          <p:nvPr/>
        </p:nvPicPr>
        <p:blipFill>
          <a:blip r:embed="rId3"/>
          <a:stretch>
            <a:fillRect/>
          </a:stretch>
        </p:blipFill>
        <p:spPr>
          <a:xfrm>
            <a:off x="1016605" y="1671966"/>
            <a:ext cx="6930770" cy="5104699"/>
          </a:xfrm>
          <a:prstGeom prst="rect">
            <a:avLst/>
          </a:prstGeom>
          <a:ln>
            <a:solidFill>
              <a:schemeClr val="tx1"/>
            </a:solidFill>
          </a:ln>
        </p:spPr>
      </p:pic>
      <p:sp>
        <p:nvSpPr>
          <p:cNvPr id="8" name="Frame 7"/>
          <p:cNvSpPr/>
          <p:nvPr/>
        </p:nvSpPr>
        <p:spPr bwMode="auto">
          <a:xfrm>
            <a:off x="2411759" y="4419110"/>
            <a:ext cx="1575175" cy="31503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4" name="Rectangle 3"/>
          <p:cNvSpPr/>
          <p:nvPr/>
        </p:nvSpPr>
        <p:spPr>
          <a:xfrm>
            <a:off x="1016605" y="2645428"/>
            <a:ext cx="4572000" cy="400110"/>
          </a:xfrm>
          <a:prstGeom prst="rect">
            <a:avLst/>
          </a:prstGeom>
        </p:spPr>
        <p:txBody>
          <a:bodyPr>
            <a:spAutoFit/>
          </a:bodyPr>
          <a:lstStyle/>
          <a:p>
            <a:r>
              <a:rPr lang="en-PH" sz="2000" dirty="0">
                <a:solidFill>
                  <a:srgbClr val="FFFF00"/>
                </a:solidFill>
              </a:rPr>
              <a:t>//button[@type='submit']/ancestor::input</a:t>
            </a:r>
          </a:p>
        </p:txBody>
      </p:sp>
    </p:spTree>
    <p:extLst>
      <p:ext uri="{BB962C8B-B14F-4D97-AF65-F5344CB8AC3E}">
        <p14:creationId xmlns:p14="http://schemas.microsoft.com/office/powerpoint/2010/main" val="205725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1276503" cy="400110"/>
          </a:xfrm>
          <a:prstGeom prst="rect">
            <a:avLst/>
          </a:prstGeom>
        </p:spPr>
        <p:txBody>
          <a:bodyPr wrap="none">
            <a:spAutoFit/>
          </a:bodyPr>
          <a:lstStyle/>
          <a:p>
            <a:r>
              <a:rPr lang="en-PH" sz="2000" b="1" dirty="0"/>
              <a:t>Preceding</a:t>
            </a:r>
          </a:p>
        </p:txBody>
      </p:sp>
      <p:sp>
        <p:nvSpPr>
          <p:cNvPr id="6" name="Rectangle 5"/>
          <p:cNvSpPr/>
          <p:nvPr/>
        </p:nvSpPr>
        <p:spPr>
          <a:xfrm>
            <a:off x="656565" y="1333412"/>
            <a:ext cx="8010890" cy="338554"/>
          </a:xfrm>
          <a:prstGeom prst="rect">
            <a:avLst/>
          </a:prstGeom>
        </p:spPr>
        <p:txBody>
          <a:bodyPr wrap="square">
            <a:spAutoFit/>
          </a:bodyPr>
          <a:lstStyle/>
          <a:p>
            <a:r>
              <a:rPr lang="en-PH" sz="1600" dirty="0"/>
              <a:t>//button[@type='submit']/ancestor::input</a:t>
            </a:r>
          </a:p>
        </p:txBody>
      </p:sp>
      <p:pic>
        <p:nvPicPr>
          <p:cNvPr id="4" name="Picture 3"/>
          <p:cNvPicPr>
            <a:picLocks noChangeAspect="1"/>
          </p:cNvPicPr>
          <p:nvPr/>
        </p:nvPicPr>
        <p:blipFill>
          <a:blip r:embed="rId3"/>
          <a:stretch>
            <a:fillRect/>
          </a:stretch>
        </p:blipFill>
        <p:spPr>
          <a:xfrm>
            <a:off x="971600" y="1733522"/>
            <a:ext cx="6845125" cy="4812888"/>
          </a:xfrm>
          <a:prstGeom prst="rect">
            <a:avLst/>
          </a:prstGeom>
          <a:ln>
            <a:solidFill>
              <a:schemeClr val="tx1"/>
            </a:solidFill>
          </a:ln>
        </p:spPr>
      </p:pic>
      <p:sp>
        <p:nvSpPr>
          <p:cNvPr id="9" name="Frame 8"/>
          <p:cNvSpPr/>
          <p:nvPr/>
        </p:nvSpPr>
        <p:spPr bwMode="auto">
          <a:xfrm>
            <a:off x="2321750" y="4562438"/>
            <a:ext cx="1575175" cy="31503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17496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1276503" cy="400110"/>
          </a:xfrm>
          <a:prstGeom prst="rect">
            <a:avLst/>
          </a:prstGeom>
        </p:spPr>
        <p:txBody>
          <a:bodyPr wrap="none">
            <a:spAutoFit/>
          </a:bodyPr>
          <a:lstStyle/>
          <a:p>
            <a:r>
              <a:rPr lang="en-PH" sz="2000" b="1" dirty="0"/>
              <a:t>Preceding</a:t>
            </a:r>
          </a:p>
        </p:txBody>
      </p:sp>
      <p:sp>
        <p:nvSpPr>
          <p:cNvPr id="6" name="Rectangle 5"/>
          <p:cNvSpPr/>
          <p:nvPr/>
        </p:nvSpPr>
        <p:spPr>
          <a:xfrm>
            <a:off x="656565" y="1333412"/>
            <a:ext cx="8010890" cy="338554"/>
          </a:xfrm>
          <a:prstGeom prst="rect">
            <a:avLst/>
          </a:prstGeom>
        </p:spPr>
        <p:txBody>
          <a:bodyPr wrap="square">
            <a:spAutoFit/>
          </a:bodyPr>
          <a:lstStyle/>
          <a:p>
            <a:r>
              <a:rPr lang="en-PH" sz="1600" dirty="0"/>
              <a:t>//button[@type='submit']/ancestor::input</a:t>
            </a:r>
          </a:p>
        </p:txBody>
      </p:sp>
      <p:pic>
        <p:nvPicPr>
          <p:cNvPr id="4" name="Picture 3"/>
          <p:cNvPicPr>
            <a:picLocks noChangeAspect="1"/>
          </p:cNvPicPr>
          <p:nvPr/>
        </p:nvPicPr>
        <p:blipFill>
          <a:blip r:embed="rId3"/>
          <a:stretch>
            <a:fillRect/>
          </a:stretch>
        </p:blipFill>
        <p:spPr>
          <a:xfrm>
            <a:off x="971600" y="1733522"/>
            <a:ext cx="6845125" cy="4812888"/>
          </a:xfrm>
          <a:prstGeom prst="rect">
            <a:avLst/>
          </a:prstGeom>
          <a:ln>
            <a:solidFill>
              <a:schemeClr val="tx1"/>
            </a:solidFill>
          </a:ln>
        </p:spPr>
      </p:pic>
      <p:sp>
        <p:nvSpPr>
          <p:cNvPr id="9" name="Frame 8"/>
          <p:cNvSpPr/>
          <p:nvPr/>
        </p:nvSpPr>
        <p:spPr bwMode="auto">
          <a:xfrm>
            <a:off x="2321750" y="4562438"/>
            <a:ext cx="1575175" cy="31503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7" name="Rectangle 6"/>
          <p:cNvSpPr/>
          <p:nvPr/>
        </p:nvSpPr>
        <p:spPr>
          <a:xfrm>
            <a:off x="971600" y="2708835"/>
            <a:ext cx="4572000" cy="369332"/>
          </a:xfrm>
          <a:prstGeom prst="rect">
            <a:avLst/>
          </a:prstGeom>
        </p:spPr>
        <p:txBody>
          <a:bodyPr>
            <a:spAutoFit/>
          </a:bodyPr>
          <a:lstStyle/>
          <a:p>
            <a:r>
              <a:rPr lang="en-PH" sz="1800" dirty="0">
                <a:solidFill>
                  <a:srgbClr val="FFFF00"/>
                </a:solidFill>
              </a:rPr>
              <a:t>//button[@type='submit']/preceding::input</a:t>
            </a:r>
          </a:p>
        </p:txBody>
      </p:sp>
    </p:spTree>
    <p:extLst>
      <p:ext uri="{BB962C8B-B14F-4D97-AF65-F5344CB8AC3E}">
        <p14:creationId xmlns:p14="http://schemas.microsoft.com/office/powerpoint/2010/main" val="360912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1276503" cy="400110"/>
          </a:xfrm>
          <a:prstGeom prst="rect">
            <a:avLst/>
          </a:prstGeom>
        </p:spPr>
        <p:txBody>
          <a:bodyPr wrap="none">
            <a:spAutoFit/>
          </a:bodyPr>
          <a:lstStyle/>
          <a:p>
            <a:r>
              <a:rPr lang="en-PH" sz="2000" b="1" dirty="0"/>
              <a:t>Preceding</a:t>
            </a:r>
          </a:p>
        </p:txBody>
      </p:sp>
      <p:sp>
        <p:nvSpPr>
          <p:cNvPr id="6" name="Rectangle 5"/>
          <p:cNvSpPr/>
          <p:nvPr/>
        </p:nvSpPr>
        <p:spPr>
          <a:xfrm>
            <a:off x="656565" y="1333412"/>
            <a:ext cx="8010890" cy="338554"/>
          </a:xfrm>
          <a:prstGeom prst="rect">
            <a:avLst/>
          </a:prstGeom>
        </p:spPr>
        <p:txBody>
          <a:bodyPr wrap="square">
            <a:spAutoFit/>
          </a:bodyPr>
          <a:lstStyle/>
          <a:p>
            <a:r>
              <a:rPr lang="en-PH" sz="1600" dirty="0"/>
              <a:t>//button[@type='submit']/preceding::input</a:t>
            </a:r>
          </a:p>
        </p:txBody>
      </p:sp>
      <p:pic>
        <p:nvPicPr>
          <p:cNvPr id="2" name="Picture 1"/>
          <p:cNvPicPr>
            <a:picLocks noChangeAspect="1"/>
          </p:cNvPicPr>
          <p:nvPr/>
        </p:nvPicPr>
        <p:blipFill>
          <a:blip r:embed="rId3"/>
          <a:stretch>
            <a:fillRect/>
          </a:stretch>
        </p:blipFill>
        <p:spPr>
          <a:xfrm>
            <a:off x="971600" y="1654265"/>
            <a:ext cx="7110790" cy="4978754"/>
          </a:xfrm>
          <a:prstGeom prst="rect">
            <a:avLst/>
          </a:prstGeom>
          <a:ln>
            <a:solidFill>
              <a:schemeClr val="tx1"/>
            </a:solidFill>
          </a:ln>
        </p:spPr>
      </p:pic>
      <p:sp>
        <p:nvSpPr>
          <p:cNvPr id="8" name="Frame 7"/>
          <p:cNvSpPr/>
          <p:nvPr/>
        </p:nvSpPr>
        <p:spPr bwMode="auto">
          <a:xfrm>
            <a:off x="2366755" y="4059070"/>
            <a:ext cx="1710190" cy="31503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7" name="Frame 6"/>
          <p:cNvSpPr/>
          <p:nvPr/>
        </p:nvSpPr>
        <p:spPr bwMode="auto">
          <a:xfrm>
            <a:off x="1871700" y="5229200"/>
            <a:ext cx="1710190" cy="31503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9" name="Frame 8"/>
          <p:cNvSpPr/>
          <p:nvPr/>
        </p:nvSpPr>
        <p:spPr bwMode="auto">
          <a:xfrm>
            <a:off x="1871700" y="5707570"/>
            <a:ext cx="1710190" cy="31503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10" name="Frame 9"/>
          <p:cNvSpPr/>
          <p:nvPr/>
        </p:nvSpPr>
        <p:spPr bwMode="auto">
          <a:xfrm>
            <a:off x="1781690" y="6059137"/>
            <a:ext cx="1710190" cy="31503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193588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7" grpId="0" animBg="1"/>
      <p:bldP spid="9" grpId="0" animBg="1"/>
      <p:bldP spid="1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1276503" cy="400110"/>
          </a:xfrm>
          <a:prstGeom prst="rect">
            <a:avLst/>
          </a:prstGeom>
        </p:spPr>
        <p:txBody>
          <a:bodyPr wrap="none">
            <a:spAutoFit/>
          </a:bodyPr>
          <a:lstStyle/>
          <a:p>
            <a:r>
              <a:rPr lang="en-PH" sz="2000" b="1" dirty="0"/>
              <a:t>Preceding</a:t>
            </a:r>
          </a:p>
        </p:txBody>
      </p:sp>
      <p:sp>
        <p:nvSpPr>
          <p:cNvPr id="6" name="Rectangle 5"/>
          <p:cNvSpPr/>
          <p:nvPr/>
        </p:nvSpPr>
        <p:spPr>
          <a:xfrm>
            <a:off x="656565" y="1333412"/>
            <a:ext cx="8010890" cy="338554"/>
          </a:xfrm>
          <a:prstGeom prst="rect">
            <a:avLst/>
          </a:prstGeom>
        </p:spPr>
        <p:txBody>
          <a:bodyPr wrap="square">
            <a:spAutoFit/>
          </a:bodyPr>
          <a:lstStyle/>
          <a:p>
            <a:r>
              <a:rPr lang="en-PH" sz="1600" dirty="0"/>
              <a:t>//button[@type='submit']/preceding::input[@id=‘username’]</a:t>
            </a:r>
          </a:p>
        </p:txBody>
      </p:sp>
      <p:pic>
        <p:nvPicPr>
          <p:cNvPr id="3" name="Picture 2"/>
          <p:cNvPicPr>
            <a:picLocks noChangeAspect="1"/>
          </p:cNvPicPr>
          <p:nvPr/>
        </p:nvPicPr>
        <p:blipFill>
          <a:blip r:embed="rId3"/>
          <a:stretch>
            <a:fillRect/>
          </a:stretch>
        </p:blipFill>
        <p:spPr>
          <a:xfrm>
            <a:off x="1151620" y="1671966"/>
            <a:ext cx="6921016" cy="5081252"/>
          </a:xfrm>
          <a:prstGeom prst="rect">
            <a:avLst/>
          </a:prstGeom>
          <a:ln>
            <a:solidFill>
              <a:schemeClr val="tx1"/>
            </a:solidFill>
          </a:ln>
        </p:spPr>
      </p:pic>
      <p:sp>
        <p:nvSpPr>
          <p:cNvPr id="7" name="Frame 6"/>
          <p:cNvSpPr/>
          <p:nvPr/>
        </p:nvSpPr>
        <p:spPr bwMode="auto">
          <a:xfrm>
            <a:off x="2456765" y="4132896"/>
            <a:ext cx="2340260" cy="31503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380102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1276503" cy="400110"/>
          </a:xfrm>
          <a:prstGeom prst="rect">
            <a:avLst/>
          </a:prstGeom>
        </p:spPr>
        <p:txBody>
          <a:bodyPr wrap="none">
            <a:spAutoFit/>
          </a:bodyPr>
          <a:lstStyle/>
          <a:p>
            <a:r>
              <a:rPr lang="en-PH" sz="2000" b="1" dirty="0"/>
              <a:t>Preceding</a:t>
            </a:r>
          </a:p>
        </p:txBody>
      </p:sp>
      <p:sp>
        <p:nvSpPr>
          <p:cNvPr id="6" name="Rectangle 5"/>
          <p:cNvSpPr/>
          <p:nvPr/>
        </p:nvSpPr>
        <p:spPr>
          <a:xfrm>
            <a:off x="656565" y="1333412"/>
            <a:ext cx="8010890" cy="338554"/>
          </a:xfrm>
          <a:prstGeom prst="rect">
            <a:avLst/>
          </a:prstGeom>
        </p:spPr>
        <p:txBody>
          <a:bodyPr wrap="square">
            <a:spAutoFit/>
          </a:bodyPr>
          <a:lstStyle/>
          <a:p>
            <a:r>
              <a:rPr lang="en-PH" sz="1600" dirty="0"/>
              <a:t>//button[@type='submit']/preceding::input[@type='password']</a:t>
            </a:r>
          </a:p>
        </p:txBody>
      </p:sp>
      <p:pic>
        <p:nvPicPr>
          <p:cNvPr id="2" name="Picture 1"/>
          <p:cNvPicPr>
            <a:picLocks noChangeAspect="1"/>
          </p:cNvPicPr>
          <p:nvPr/>
        </p:nvPicPr>
        <p:blipFill>
          <a:blip r:embed="rId3"/>
          <a:stretch>
            <a:fillRect/>
          </a:stretch>
        </p:blipFill>
        <p:spPr>
          <a:xfrm>
            <a:off x="674854" y="1671966"/>
            <a:ext cx="7902370" cy="4996507"/>
          </a:xfrm>
          <a:prstGeom prst="rect">
            <a:avLst/>
          </a:prstGeom>
          <a:ln>
            <a:solidFill>
              <a:schemeClr val="tx1"/>
            </a:solidFill>
          </a:ln>
        </p:spPr>
      </p:pic>
      <p:sp>
        <p:nvSpPr>
          <p:cNvPr id="8" name="Frame 7"/>
          <p:cNvSpPr/>
          <p:nvPr/>
        </p:nvSpPr>
        <p:spPr bwMode="auto">
          <a:xfrm>
            <a:off x="2231740" y="4402926"/>
            <a:ext cx="2610290" cy="31503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428165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1266693" cy="400110"/>
          </a:xfrm>
          <a:prstGeom prst="rect">
            <a:avLst/>
          </a:prstGeom>
        </p:spPr>
        <p:txBody>
          <a:bodyPr wrap="none">
            <a:spAutoFit/>
          </a:bodyPr>
          <a:lstStyle/>
          <a:p>
            <a:r>
              <a:rPr lang="en-PH" sz="2000" b="1" dirty="0"/>
              <a:t>Following</a:t>
            </a:r>
          </a:p>
        </p:txBody>
      </p:sp>
      <p:sp>
        <p:nvSpPr>
          <p:cNvPr id="6" name="Rectangle 5"/>
          <p:cNvSpPr/>
          <p:nvPr/>
        </p:nvSpPr>
        <p:spPr>
          <a:xfrm>
            <a:off x="701570" y="1448780"/>
            <a:ext cx="4860540" cy="338554"/>
          </a:xfrm>
          <a:prstGeom prst="rect">
            <a:avLst/>
          </a:prstGeom>
        </p:spPr>
        <p:txBody>
          <a:bodyPr wrap="square">
            <a:spAutoFit/>
          </a:bodyPr>
          <a:lstStyle/>
          <a:p>
            <a:r>
              <a:rPr lang="en-PH" sz="1600" dirty="0"/>
              <a:t>Selects all elements in the document of the current node.</a:t>
            </a:r>
          </a:p>
        </p:txBody>
      </p:sp>
      <p:sp>
        <p:nvSpPr>
          <p:cNvPr id="8" name="Rectangle 7"/>
          <p:cNvSpPr/>
          <p:nvPr/>
        </p:nvSpPr>
        <p:spPr>
          <a:xfrm>
            <a:off x="135906" y="2033845"/>
            <a:ext cx="1167307" cy="400110"/>
          </a:xfrm>
          <a:prstGeom prst="rect">
            <a:avLst/>
          </a:prstGeom>
        </p:spPr>
        <p:txBody>
          <a:bodyPr wrap="none">
            <a:spAutoFit/>
          </a:bodyPr>
          <a:lstStyle/>
          <a:p>
            <a:r>
              <a:rPr lang="en-PH" sz="2000" b="1" dirty="0"/>
              <a:t>Ancestor</a:t>
            </a:r>
          </a:p>
        </p:txBody>
      </p:sp>
      <p:sp>
        <p:nvSpPr>
          <p:cNvPr id="9" name="Rectangle 8"/>
          <p:cNvSpPr/>
          <p:nvPr/>
        </p:nvSpPr>
        <p:spPr>
          <a:xfrm>
            <a:off x="721857" y="2528900"/>
            <a:ext cx="8010890" cy="338554"/>
          </a:xfrm>
          <a:prstGeom prst="rect">
            <a:avLst/>
          </a:prstGeom>
        </p:spPr>
        <p:txBody>
          <a:bodyPr wrap="square">
            <a:spAutoFit/>
          </a:bodyPr>
          <a:lstStyle/>
          <a:p>
            <a:r>
              <a:rPr lang="en-PH" sz="1600" dirty="0"/>
              <a:t>The ancestor axis selects all ancestors element (grandparent, parent, etc.) of the current node</a:t>
            </a:r>
          </a:p>
        </p:txBody>
      </p:sp>
      <p:sp>
        <p:nvSpPr>
          <p:cNvPr id="7" name="Rectangle 6"/>
          <p:cNvSpPr/>
          <p:nvPr/>
        </p:nvSpPr>
        <p:spPr>
          <a:xfrm>
            <a:off x="160624" y="3075444"/>
            <a:ext cx="736099" cy="369332"/>
          </a:xfrm>
          <a:prstGeom prst="rect">
            <a:avLst/>
          </a:prstGeom>
        </p:spPr>
        <p:txBody>
          <a:bodyPr wrap="none">
            <a:spAutoFit/>
          </a:bodyPr>
          <a:lstStyle/>
          <a:p>
            <a:r>
              <a:rPr lang="en-PH" sz="1800" b="1" dirty="0"/>
              <a:t>Child</a:t>
            </a:r>
          </a:p>
        </p:txBody>
      </p:sp>
      <p:sp>
        <p:nvSpPr>
          <p:cNvPr id="10" name="Rectangle 9"/>
          <p:cNvSpPr/>
          <p:nvPr/>
        </p:nvSpPr>
        <p:spPr>
          <a:xfrm>
            <a:off x="701570" y="3455131"/>
            <a:ext cx="8010890" cy="307777"/>
          </a:xfrm>
          <a:prstGeom prst="rect">
            <a:avLst/>
          </a:prstGeom>
        </p:spPr>
        <p:txBody>
          <a:bodyPr wrap="square">
            <a:spAutoFit/>
          </a:bodyPr>
          <a:lstStyle/>
          <a:p>
            <a:r>
              <a:rPr lang="en-PH" sz="1400" dirty="0"/>
              <a:t>Selects all children elements of the current node (Java) as shown in the below screen.</a:t>
            </a:r>
          </a:p>
        </p:txBody>
      </p:sp>
      <p:sp>
        <p:nvSpPr>
          <p:cNvPr id="13" name="Rectangle 12"/>
          <p:cNvSpPr/>
          <p:nvPr/>
        </p:nvSpPr>
        <p:spPr>
          <a:xfrm>
            <a:off x="142586" y="3950475"/>
            <a:ext cx="1276503" cy="400110"/>
          </a:xfrm>
          <a:prstGeom prst="rect">
            <a:avLst/>
          </a:prstGeom>
        </p:spPr>
        <p:txBody>
          <a:bodyPr wrap="none">
            <a:spAutoFit/>
          </a:bodyPr>
          <a:lstStyle/>
          <a:p>
            <a:r>
              <a:rPr lang="en-PH" sz="2000" b="1" dirty="0"/>
              <a:t>Preceding</a:t>
            </a:r>
          </a:p>
        </p:txBody>
      </p:sp>
      <p:sp>
        <p:nvSpPr>
          <p:cNvPr id="14" name="Rectangle 13"/>
          <p:cNvSpPr/>
          <p:nvPr/>
        </p:nvSpPr>
        <p:spPr>
          <a:xfrm>
            <a:off x="683532" y="4330162"/>
            <a:ext cx="8010890" cy="338554"/>
          </a:xfrm>
          <a:prstGeom prst="rect">
            <a:avLst/>
          </a:prstGeom>
        </p:spPr>
        <p:txBody>
          <a:bodyPr wrap="square">
            <a:spAutoFit/>
          </a:bodyPr>
          <a:lstStyle/>
          <a:p>
            <a:r>
              <a:rPr lang="en-PH" sz="1600" dirty="0"/>
              <a:t>Select all nodes that come before the current node</a:t>
            </a:r>
          </a:p>
        </p:txBody>
      </p:sp>
    </p:spTree>
    <p:extLst>
      <p:ext uri="{BB962C8B-B14F-4D97-AF65-F5344CB8AC3E}">
        <p14:creationId xmlns:p14="http://schemas.microsoft.com/office/powerpoint/2010/main" val="7389125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2076209" cy="400110"/>
          </a:xfrm>
          <a:prstGeom prst="rect">
            <a:avLst/>
          </a:prstGeom>
        </p:spPr>
        <p:txBody>
          <a:bodyPr wrap="none">
            <a:spAutoFit/>
          </a:bodyPr>
          <a:lstStyle/>
          <a:p>
            <a:r>
              <a:rPr lang="en-PH" sz="2000" b="1" dirty="0"/>
              <a:t>Following-sibling</a:t>
            </a:r>
          </a:p>
        </p:txBody>
      </p:sp>
      <p:sp>
        <p:nvSpPr>
          <p:cNvPr id="6" name="Rectangle 5"/>
          <p:cNvSpPr/>
          <p:nvPr/>
        </p:nvSpPr>
        <p:spPr>
          <a:xfrm>
            <a:off x="656565" y="1353835"/>
            <a:ext cx="8550950" cy="338554"/>
          </a:xfrm>
          <a:prstGeom prst="rect">
            <a:avLst/>
          </a:prstGeom>
        </p:spPr>
        <p:txBody>
          <a:bodyPr wrap="square">
            <a:spAutoFit/>
          </a:bodyPr>
          <a:lstStyle/>
          <a:p>
            <a:r>
              <a:rPr lang="en-PH" sz="1600" dirty="0"/>
              <a:t>Select the following siblings of the context node. Siblings are at the same level of the current node</a:t>
            </a:r>
          </a:p>
        </p:txBody>
      </p:sp>
      <p:pic>
        <p:nvPicPr>
          <p:cNvPr id="3" name="Picture 2"/>
          <p:cNvPicPr>
            <a:picLocks noChangeAspect="1"/>
          </p:cNvPicPr>
          <p:nvPr/>
        </p:nvPicPr>
        <p:blipFill>
          <a:blip r:embed="rId3"/>
          <a:stretch>
            <a:fillRect/>
          </a:stretch>
        </p:blipFill>
        <p:spPr>
          <a:xfrm>
            <a:off x="1241630" y="1751785"/>
            <a:ext cx="6239293" cy="4909323"/>
          </a:xfrm>
          <a:prstGeom prst="rect">
            <a:avLst/>
          </a:prstGeom>
          <a:ln>
            <a:solidFill>
              <a:schemeClr val="tx1"/>
            </a:solidFill>
          </a:ln>
        </p:spPr>
      </p:pic>
      <p:sp>
        <p:nvSpPr>
          <p:cNvPr id="8" name="Frame 7"/>
          <p:cNvSpPr/>
          <p:nvPr/>
        </p:nvSpPr>
        <p:spPr bwMode="auto">
          <a:xfrm>
            <a:off x="2636785" y="4048928"/>
            <a:ext cx="1305145" cy="31503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378725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2076209" cy="400110"/>
          </a:xfrm>
          <a:prstGeom prst="rect">
            <a:avLst/>
          </a:prstGeom>
        </p:spPr>
        <p:txBody>
          <a:bodyPr wrap="none">
            <a:spAutoFit/>
          </a:bodyPr>
          <a:lstStyle/>
          <a:p>
            <a:r>
              <a:rPr lang="en-PH" sz="2000" b="1" dirty="0"/>
              <a:t>Following-sibling</a:t>
            </a:r>
          </a:p>
        </p:txBody>
      </p:sp>
      <p:sp>
        <p:nvSpPr>
          <p:cNvPr id="6" name="Rectangle 5"/>
          <p:cNvSpPr/>
          <p:nvPr/>
        </p:nvSpPr>
        <p:spPr>
          <a:xfrm>
            <a:off x="1376645" y="1353835"/>
            <a:ext cx="5130570" cy="338554"/>
          </a:xfrm>
          <a:prstGeom prst="rect">
            <a:avLst/>
          </a:prstGeom>
        </p:spPr>
        <p:txBody>
          <a:bodyPr wrap="square">
            <a:spAutoFit/>
          </a:bodyPr>
          <a:lstStyle/>
          <a:p>
            <a:r>
              <a:rPr lang="en-PH" sz="1600" dirty="0"/>
              <a:t>//label[@for='referenceNumber']/following-sibling::input</a:t>
            </a:r>
          </a:p>
        </p:txBody>
      </p:sp>
      <p:pic>
        <p:nvPicPr>
          <p:cNvPr id="2" name="Picture 1"/>
          <p:cNvPicPr>
            <a:picLocks noChangeAspect="1"/>
          </p:cNvPicPr>
          <p:nvPr/>
        </p:nvPicPr>
        <p:blipFill>
          <a:blip r:embed="rId3"/>
          <a:stretch>
            <a:fillRect/>
          </a:stretch>
        </p:blipFill>
        <p:spPr>
          <a:xfrm>
            <a:off x="791580" y="1701951"/>
            <a:ext cx="7650850" cy="4984016"/>
          </a:xfrm>
          <a:prstGeom prst="rect">
            <a:avLst/>
          </a:prstGeom>
          <a:ln>
            <a:solidFill>
              <a:schemeClr val="tx1"/>
            </a:solidFill>
          </a:ln>
        </p:spPr>
      </p:pic>
      <p:sp>
        <p:nvSpPr>
          <p:cNvPr id="7" name="Frame 6"/>
          <p:cNvSpPr/>
          <p:nvPr/>
        </p:nvSpPr>
        <p:spPr bwMode="auto">
          <a:xfrm>
            <a:off x="2191828" y="4087891"/>
            <a:ext cx="2155147" cy="31503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10" name="Frame 9"/>
          <p:cNvSpPr/>
          <p:nvPr/>
        </p:nvSpPr>
        <p:spPr bwMode="auto">
          <a:xfrm>
            <a:off x="2453323" y="6348512"/>
            <a:ext cx="3288807" cy="440354"/>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421689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2076209" cy="400110"/>
          </a:xfrm>
          <a:prstGeom prst="rect">
            <a:avLst/>
          </a:prstGeom>
        </p:spPr>
        <p:txBody>
          <a:bodyPr wrap="none">
            <a:spAutoFit/>
          </a:bodyPr>
          <a:lstStyle/>
          <a:p>
            <a:r>
              <a:rPr lang="en-PH" sz="2000" b="1" dirty="0"/>
              <a:t>Following-sibling</a:t>
            </a:r>
          </a:p>
        </p:txBody>
      </p:sp>
      <p:sp>
        <p:nvSpPr>
          <p:cNvPr id="6" name="Rectangle 5"/>
          <p:cNvSpPr/>
          <p:nvPr/>
        </p:nvSpPr>
        <p:spPr>
          <a:xfrm>
            <a:off x="611559" y="1353835"/>
            <a:ext cx="7965885" cy="338554"/>
          </a:xfrm>
          <a:prstGeom prst="rect">
            <a:avLst/>
          </a:prstGeom>
        </p:spPr>
        <p:txBody>
          <a:bodyPr wrap="square">
            <a:spAutoFit/>
          </a:bodyPr>
          <a:lstStyle/>
          <a:p>
            <a:r>
              <a:rPr lang="en-PH" sz="1600" dirty="0"/>
              <a:t>//label[@for='referenceNumber']/following-sibling::input[@name='referenceNumber']</a:t>
            </a:r>
          </a:p>
        </p:txBody>
      </p:sp>
      <p:pic>
        <p:nvPicPr>
          <p:cNvPr id="4" name="Picture 3"/>
          <p:cNvPicPr>
            <a:picLocks noChangeAspect="1"/>
          </p:cNvPicPr>
          <p:nvPr/>
        </p:nvPicPr>
        <p:blipFill>
          <a:blip r:embed="rId3"/>
          <a:stretch>
            <a:fillRect/>
          </a:stretch>
        </p:blipFill>
        <p:spPr>
          <a:xfrm>
            <a:off x="791578" y="1693371"/>
            <a:ext cx="7605845" cy="4948523"/>
          </a:xfrm>
          <a:prstGeom prst="rect">
            <a:avLst/>
          </a:prstGeom>
          <a:ln>
            <a:solidFill>
              <a:schemeClr val="tx1"/>
            </a:solidFill>
          </a:ln>
        </p:spPr>
      </p:pic>
      <p:sp>
        <p:nvSpPr>
          <p:cNvPr id="9" name="Frame 8"/>
          <p:cNvSpPr/>
          <p:nvPr/>
        </p:nvSpPr>
        <p:spPr bwMode="auto">
          <a:xfrm>
            <a:off x="2150265" y="4048699"/>
            <a:ext cx="3276830" cy="31503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11" name="Frame 10"/>
          <p:cNvSpPr/>
          <p:nvPr/>
        </p:nvSpPr>
        <p:spPr bwMode="auto">
          <a:xfrm>
            <a:off x="2411760" y="6268860"/>
            <a:ext cx="5000523" cy="440354"/>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410397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97331" y="1583795"/>
            <a:ext cx="8830231" cy="4185465"/>
          </a:xfrm>
          <a:prstGeom prst="rect">
            <a:avLst/>
          </a:prstGeom>
          <a:ln>
            <a:solidFill>
              <a:schemeClr val="tx1"/>
            </a:solidFill>
          </a:ln>
        </p:spPr>
      </p:pic>
      <p:sp>
        <p:nvSpPr>
          <p:cNvPr id="6" name="Rectangle 5"/>
          <p:cNvSpPr/>
          <p:nvPr/>
        </p:nvSpPr>
        <p:spPr>
          <a:xfrm>
            <a:off x="192342" y="966240"/>
            <a:ext cx="1004955" cy="461665"/>
          </a:xfrm>
          <a:prstGeom prst="rect">
            <a:avLst/>
          </a:prstGeom>
        </p:spPr>
        <p:txBody>
          <a:bodyPr wrap="none">
            <a:spAutoFit/>
          </a:bodyPr>
          <a:lstStyle/>
          <a:p>
            <a:r>
              <a:rPr lang="en-PH" dirty="0"/>
              <a:t>Values</a:t>
            </a:r>
          </a:p>
        </p:txBody>
      </p:sp>
      <p:sp>
        <p:nvSpPr>
          <p:cNvPr id="3" name="Frame 2"/>
          <p:cNvSpPr/>
          <p:nvPr/>
        </p:nvSpPr>
        <p:spPr bwMode="auto">
          <a:xfrm>
            <a:off x="1106614" y="2258869"/>
            <a:ext cx="1395155" cy="135015"/>
          </a:xfrm>
          <a:prstGeom prst="frame">
            <a:avLst>
              <a:gd name="adj1" fmla="val 3510"/>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8" name="Frame 7"/>
          <p:cNvSpPr/>
          <p:nvPr/>
        </p:nvSpPr>
        <p:spPr bwMode="auto">
          <a:xfrm>
            <a:off x="1421650" y="2678464"/>
            <a:ext cx="916947" cy="120466"/>
          </a:xfrm>
          <a:prstGeom prst="frame">
            <a:avLst>
              <a:gd name="adj1" fmla="val 3510"/>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10" name="Frame 9"/>
          <p:cNvSpPr/>
          <p:nvPr/>
        </p:nvSpPr>
        <p:spPr bwMode="auto">
          <a:xfrm>
            <a:off x="2043295" y="3519010"/>
            <a:ext cx="638495" cy="75460"/>
          </a:xfrm>
          <a:prstGeom prst="frame">
            <a:avLst>
              <a:gd name="adj1" fmla="val 3510"/>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11" name="Frame 10"/>
          <p:cNvSpPr/>
          <p:nvPr/>
        </p:nvSpPr>
        <p:spPr bwMode="auto">
          <a:xfrm>
            <a:off x="1834232" y="4554125"/>
            <a:ext cx="638495" cy="75460"/>
          </a:xfrm>
          <a:prstGeom prst="frame">
            <a:avLst>
              <a:gd name="adj1" fmla="val 3510"/>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12" name="Frame 11"/>
          <p:cNvSpPr/>
          <p:nvPr/>
        </p:nvSpPr>
        <p:spPr bwMode="auto">
          <a:xfrm>
            <a:off x="2212894" y="4629585"/>
            <a:ext cx="519666" cy="120465"/>
          </a:xfrm>
          <a:prstGeom prst="frame">
            <a:avLst>
              <a:gd name="adj1" fmla="val 3510"/>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47198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animBg="1"/>
      <p:bldP spid="11" grpId="0" animBg="1"/>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2076209" cy="400110"/>
          </a:xfrm>
          <a:prstGeom prst="rect">
            <a:avLst/>
          </a:prstGeom>
        </p:spPr>
        <p:txBody>
          <a:bodyPr wrap="none">
            <a:spAutoFit/>
          </a:bodyPr>
          <a:lstStyle/>
          <a:p>
            <a:r>
              <a:rPr lang="en-PH" sz="2000" b="1" dirty="0"/>
              <a:t>Following-sibling</a:t>
            </a:r>
          </a:p>
        </p:txBody>
      </p:sp>
      <p:sp>
        <p:nvSpPr>
          <p:cNvPr id="6" name="Rectangle 5"/>
          <p:cNvSpPr/>
          <p:nvPr/>
        </p:nvSpPr>
        <p:spPr>
          <a:xfrm>
            <a:off x="1376645" y="1353835"/>
            <a:ext cx="5130570" cy="338554"/>
          </a:xfrm>
          <a:prstGeom prst="rect">
            <a:avLst/>
          </a:prstGeom>
        </p:spPr>
        <p:txBody>
          <a:bodyPr wrap="square">
            <a:spAutoFit/>
          </a:bodyPr>
          <a:lstStyle/>
          <a:p>
            <a:r>
              <a:rPr lang="en-PH" sz="1600" dirty="0"/>
              <a:t>//label[@for='referenceNumber']/following-sibling::div</a:t>
            </a:r>
          </a:p>
        </p:txBody>
      </p:sp>
      <p:pic>
        <p:nvPicPr>
          <p:cNvPr id="3" name="Picture 2"/>
          <p:cNvPicPr>
            <a:picLocks noChangeAspect="1"/>
          </p:cNvPicPr>
          <p:nvPr/>
        </p:nvPicPr>
        <p:blipFill>
          <a:blip r:embed="rId3"/>
          <a:stretch>
            <a:fillRect/>
          </a:stretch>
        </p:blipFill>
        <p:spPr>
          <a:xfrm>
            <a:off x="840027" y="1692389"/>
            <a:ext cx="7695855" cy="4979671"/>
          </a:xfrm>
          <a:prstGeom prst="rect">
            <a:avLst/>
          </a:prstGeom>
          <a:ln>
            <a:solidFill>
              <a:schemeClr val="tx1"/>
            </a:solidFill>
          </a:ln>
        </p:spPr>
      </p:pic>
      <p:sp>
        <p:nvSpPr>
          <p:cNvPr id="8" name="Frame 7"/>
          <p:cNvSpPr/>
          <p:nvPr/>
        </p:nvSpPr>
        <p:spPr bwMode="auto">
          <a:xfrm>
            <a:off x="2203248" y="4042886"/>
            <a:ext cx="2155147" cy="315035"/>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9" name="Frame 8"/>
          <p:cNvSpPr/>
          <p:nvPr/>
        </p:nvSpPr>
        <p:spPr bwMode="auto">
          <a:xfrm>
            <a:off x="2464743" y="6271139"/>
            <a:ext cx="3288807" cy="440354"/>
          </a:xfrm>
          <a:prstGeom prst="frame">
            <a:avLst>
              <a:gd name="adj1" fmla="val 17676"/>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347044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1266693" cy="400110"/>
          </a:xfrm>
          <a:prstGeom prst="rect">
            <a:avLst/>
          </a:prstGeom>
        </p:spPr>
        <p:txBody>
          <a:bodyPr wrap="none">
            <a:spAutoFit/>
          </a:bodyPr>
          <a:lstStyle/>
          <a:p>
            <a:r>
              <a:rPr lang="en-PH" sz="2000" b="1" dirty="0"/>
              <a:t>Following</a:t>
            </a:r>
          </a:p>
        </p:txBody>
      </p:sp>
      <p:sp>
        <p:nvSpPr>
          <p:cNvPr id="6" name="Rectangle 5"/>
          <p:cNvSpPr/>
          <p:nvPr/>
        </p:nvSpPr>
        <p:spPr>
          <a:xfrm>
            <a:off x="701570" y="1448780"/>
            <a:ext cx="4860540" cy="338554"/>
          </a:xfrm>
          <a:prstGeom prst="rect">
            <a:avLst/>
          </a:prstGeom>
        </p:spPr>
        <p:txBody>
          <a:bodyPr wrap="square">
            <a:spAutoFit/>
          </a:bodyPr>
          <a:lstStyle/>
          <a:p>
            <a:r>
              <a:rPr lang="en-PH" sz="1600" dirty="0"/>
              <a:t>Selects all elements in the document of the current node.</a:t>
            </a:r>
          </a:p>
        </p:txBody>
      </p:sp>
      <p:sp>
        <p:nvSpPr>
          <p:cNvPr id="8" name="Rectangle 7"/>
          <p:cNvSpPr/>
          <p:nvPr/>
        </p:nvSpPr>
        <p:spPr>
          <a:xfrm>
            <a:off x="135906" y="2033845"/>
            <a:ext cx="1167307" cy="400110"/>
          </a:xfrm>
          <a:prstGeom prst="rect">
            <a:avLst/>
          </a:prstGeom>
        </p:spPr>
        <p:txBody>
          <a:bodyPr wrap="none">
            <a:spAutoFit/>
          </a:bodyPr>
          <a:lstStyle/>
          <a:p>
            <a:r>
              <a:rPr lang="en-PH" sz="2000" b="1" dirty="0"/>
              <a:t>Ancestor</a:t>
            </a:r>
          </a:p>
        </p:txBody>
      </p:sp>
      <p:sp>
        <p:nvSpPr>
          <p:cNvPr id="9" name="Rectangle 8"/>
          <p:cNvSpPr/>
          <p:nvPr/>
        </p:nvSpPr>
        <p:spPr>
          <a:xfrm>
            <a:off x="721857" y="2528900"/>
            <a:ext cx="8010890" cy="338554"/>
          </a:xfrm>
          <a:prstGeom prst="rect">
            <a:avLst/>
          </a:prstGeom>
        </p:spPr>
        <p:txBody>
          <a:bodyPr wrap="square">
            <a:spAutoFit/>
          </a:bodyPr>
          <a:lstStyle/>
          <a:p>
            <a:r>
              <a:rPr lang="en-PH" sz="1600" dirty="0"/>
              <a:t>The ancestor axis selects all ancestors element (grandparent, parent, etc.) of the current node</a:t>
            </a:r>
          </a:p>
        </p:txBody>
      </p:sp>
      <p:sp>
        <p:nvSpPr>
          <p:cNvPr id="7" name="Rectangle 6"/>
          <p:cNvSpPr/>
          <p:nvPr/>
        </p:nvSpPr>
        <p:spPr>
          <a:xfrm>
            <a:off x="160624" y="3075444"/>
            <a:ext cx="736099" cy="369332"/>
          </a:xfrm>
          <a:prstGeom prst="rect">
            <a:avLst/>
          </a:prstGeom>
        </p:spPr>
        <p:txBody>
          <a:bodyPr wrap="none">
            <a:spAutoFit/>
          </a:bodyPr>
          <a:lstStyle/>
          <a:p>
            <a:r>
              <a:rPr lang="en-PH" sz="1800" b="1" dirty="0"/>
              <a:t>Child</a:t>
            </a:r>
          </a:p>
        </p:txBody>
      </p:sp>
      <p:sp>
        <p:nvSpPr>
          <p:cNvPr id="10" name="Rectangle 9"/>
          <p:cNvSpPr/>
          <p:nvPr/>
        </p:nvSpPr>
        <p:spPr>
          <a:xfrm>
            <a:off x="701570" y="3455131"/>
            <a:ext cx="8010890" cy="307777"/>
          </a:xfrm>
          <a:prstGeom prst="rect">
            <a:avLst/>
          </a:prstGeom>
        </p:spPr>
        <p:txBody>
          <a:bodyPr wrap="square">
            <a:spAutoFit/>
          </a:bodyPr>
          <a:lstStyle/>
          <a:p>
            <a:r>
              <a:rPr lang="en-PH" sz="1400" dirty="0"/>
              <a:t>Selects all children elements of the current node (Java) as shown in the below screen.</a:t>
            </a:r>
          </a:p>
        </p:txBody>
      </p:sp>
      <p:sp>
        <p:nvSpPr>
          <p:cNvPr id="13" name="Rectangle 12"/>
          <p:cNvSpPr/>
          <p:nvPr/>
        </p:nvSpPr>
        <p:spPr>
          <a:xfrm>
            <a:off x="142586" y="3950475"/>
            <a:ext cx="1276503" cy="400110"/>
          </a:xfrm>
          <a:prstGeom prst="rect">
            <a:avLst/>
          </a:prstGeom>
        </p:spPr>
        <p:txBody>
          <a:bodyPr wrap="none">
            <a:spAutoFit/>
          </a:bodyPr>
          <a:lstStyle/>
          <a:p>
            <a:r>
              <a:rPr lang="en-PH" sz="2000" b="1" dirty="0"/>
              <a:t>Preceding</a:t>
            </a:r>
          </a:p>
        </p:txBody>
      </p:sp>
      <p:sp>
        <p:nvSpPr>
          <p:cNvPr id="14" name="Rectangle 13"/>
          <p:cNvSpPr/>
          <p:nvPr/>
        </p:nvSpPr>
        <p:spPr>
          <a:xfrm>
            <a:off x="683532" y="4330162"/>
            <a:ext cx="8010890" cy="338554"/>
          </a:xfrm>
          <a:prstGeom prst="rect">
            <a:avLst/>
          </a:prstGeom>
        </p:spPr>
        <p:txBody>
          <a:bodyPr wrap="square">
            <a:spAutoFit/>
          </a:bodyPr>
          <a:lstStyle/>
          <a:p>
            <a:r>
              <a:rPr lang="en-PH" sz="1600" dirty="0"/>
              <a:t>Select all nodes that come before the current node</a:t>
            </a:r>
          </a:p>
        </p:txBody>
      </p:sp>
      <p:sp>
        <p:nvSpPr>
          <p:cNvPr id="11" name="Rectangle 10"/>
          <p:cNvSpPr/>
          <p:nvPr/>
        </p:nvSpPr>
        <p:spPr>
          <a:xfrm>
            <a:off x="-2772" y="4879318"/>
            <a:ext cx="2076209" cy="400110"/>
          </a:xfrm>
          <a:prstGeom prst="rect">
            <a:avLst/>
          </a:prstGeom>
        </p:spPr>
        <p:txBody>
          <a:bodyPr wrap="none">
            <a:spAutoFit/>
          </a:bodyPr>
          <a:lstStyle/>
          <a:p>
            <a:r>
              <a:rPr lang="en-PH" sz="2000" b="1" dirty="0"/>
              <a:t>Following-sibling</a:t>
            </a:r>
          </a:p>
        </p:txBody>
      </p:sp>
      <p:sp>
        <p:nvSpPr>
          <p:cNvPr id="12" name="Rectangle 11"/>
          <p:cNvSpPr/>
          <p:nvPr/>
        </p:nvSpPr>
        <p:spPr>
          <a:xfrm>
            <a:off x="538174" y="5279428"/>
            <a:ext cx="8550950" cy="338554"/>
          </a:xfrm>
          <a:prstGeom prst="rect">
            <a:avLst/>
          </a:prstGeom>
        </p:spPr>
        <p:txBody>
          <a:bodyPr wrap="square">
            <a:spAutoFit/>
          </a:bodyPr>
          <a:lstStyle/>
          <a:p>
            <a:r>
              <a:rPr lang="en-PH" sz="1600" dirty="0"/>
              <a:t>Select the following siblings of the context node. Siblings are at the same level of the current node</a:t>
            </a:r>
          </a:p>
        </p:txBody>
      </p:sp>
    </p:spTree>
    <p:extLst>
      <p:ext uri="{BB962C8B-B14F-4D97-AF65-F5344CB8AC3E}">
        <p14:creationId xmlns:p14="http://schemas.microsoft.com/office/powerpoint/2010/main" val="36361468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920637" cy="400110"/>
          </a:xfrm>
          <a:prstGeom prst="rect">
            <a:avLst/>
          </a:prstGeom>
        </p:spPr>
        <p:txBody>
          <a:bodyPr wrap="none">
            <a:spAutoFit/>
          </a:bodyPr>
          <a:lstStyle/>
          <a:p>
            <a:r>
              <a:rPr lang="en-PH" sz="2000" b="1" dirty="0"/>
              <a:t>Parent</a:t>
            </a:r>
          </a:p>
        </p:txBody>
      </p:sp>
      <p:sp>
        <p:nvSpPr>
          <p:cNvPr id="6" name="Rectangle 5"/>
          <p:cNvSpPr/>
          <p:nvPr/>
        </p:nvSpPr>
        <p:spPr>
          <a:xfrm>
            <a:off x="1376645" y="1353835"/>
            <a:ext cx="5130570" cy="338554"/>
          </a:xfrm>
          <a:prstGeom prst="rect">
            <a:avLst/>
          </a:prstGeom>
        </p:spPr>
        <p:txBody>
          <a:bodyPr wrap="square">
            <a:spAutoFit/>
          </a:bodyPr>
          <a:lstStyle/>
          <a:p>
            <a:r>
              <a:rPr lang="en-PH" sz="1600" dirty="0"/>
              <a:t>Selects the parent of the current node.</a:t>
            </a:r>
          </a:p>
        </p:txBody>
      </p:sp>
      <p:pic>
        <p:nvPicPr>
          <p:cNvPr id="4" name="Picture 3"/>
          <p:cNvPicPr>
            <a:picLocks noChangeAspect="1"/>
          </p:cNvPicPr>
          <p:nvPr/>
        </p:nvPicPr>
        <p:blipFill>
          <a:blip r:embed="rId3"/>
          <a:stretch>
            <a:fillRect/>
          </a:stretch>
        </p:blipFill>
        <p:spPr>
          <a:xfrm>
            <a:off x="1286635" y="1691586"/>
            <a:ext cx="7333980" cy="5025648"/>
          </a:xfrm>
          <a:prstGeom prst="rect">
            <a:avLst/>
          </a:prstGeom>
          <a:ln>
            <a:solidFill>
              <a:schemeClr val="tx1"/>
            </a:solidFill>
          </a:ln>
        </p:spPr>
      </p:pic>
      <p:sp>
        <p:nvSpPr>
          <p:cNvPr id="3" name="Frame 2"/>
          <p:cNvSpPr/>
          <p:nvPr/>
        </p:nvSpPr>
        <p:spPr bwMode="auto">
          <a:xfrm>
            <a:off x="2681790" y="6219310"/>
            <a:ext cx="3915435" cy="360040"/>
          </a:xfrm>
          <a:prstGeom prst="fram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245290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71434" y="1692388"/>
            <a:ext cx="7113929" cy="4886961"/>
          </a:xfrm>
          <a:prstGeom prst="rect">
            <a:avLst/>
          </a:prstGeom>
          <a:ln>
            <a:solidFill>
              <a:schemeClr val="tx1"/>
            </a:solidFill>
          </a:ln>
        </p:spPr>
      </p:pic>
      <p:sp>
        <p:nvSpPr>
          <p:cNvPr id="5" name="Rectangle 4"/>
          <p:cNvSpPr/>
          <p:nvPr/>
        </p:nvSpPr>
        <p:spPr>
          <a:xfrm>
            <a:off x="115619" y="953725"/>
            <a:ext cx="920637" cy="400110"/>
          </a:xfrm>
          <a:prstGeom prst="rect">
            <a:avLst/>
          </a:prstGeom>
        </p:spPr>
        <p:txBody>
          <a:bodyPr wrap="none">
            <a:spAutoFit/>
          </a:bodyPr>
          <a:lstStyle/>
          <a:p>
            <a:r>
              <a:rPr lang="en-PH" sz="2000" b="1" dirty="0"/>
              <a:t>Parent</a:t>
            </a:r>
          </a:p>
        </p:txBody>
      </p:sp>
      <p:sp>
        <p:nvSpPr>
          <p:cNvPr id="6" name="Rectangle 5"/>
          <p:cNvSpPr/>
          <p:nvPr/>
        </p:nvSpPr>
        <p:spPr>
          <a:xfrm>
            <a:off x="1376645" y="1353835"/>
            <a:ext cx="5130570" cy="338554"/>
          </a:xfrm>
          <a:prstGeom prst="rect">
            <a:avLst/>
          </a:prstGeom>
        </p:spPr>
        <p:txBody>
          <a:bodyPr wrap="square">
            <a:spAutoFit/>
          </a:bodyPr>
          <a:lstStyle/>
          <a:p>
            <a:r>
              <a:rPr lang="en-PH" sz="1600" dirty="0"/>
              <a:t>//li[contains(.,'Books')]/parent::</a:t>
            </a:r>
            <a:r>
              <a:rPr lang="en-PH" sz="1600" dirty="0" err="1"/>
              <a:t>ul</a:t>
            </a:r>
            <a:endParaRPr lang="en-PH" sz="1600" dirty="0"/>
          </a:p>
        </p:txBody>
      </p:sp>
      <p:sp>
        <p:nvSpPr>
          <p:cNvPr id="7" name="Frame 6"/>
          <p:cNvSpPr/>
          <p:nvPr/>
        </p:nvSpPr>
        <p:spPr bwMode="auto">
          <a:xfrm>
            <a:off x="2276745" y="6219311"/>
            <a:ext cx="4185465" cy="270030"/>
          </a:xfrm>
          <a:prstGeom prst="frame">
            <a:avLst>
              <a:gd name="adj1" fmla="val 7013"/>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8" name="Frame 7"/>
          <p:cNvSpPr/>
          <p:nvPr/>
        </p:nvSpPr>
        <p:spPr bwMode="auto">
          <a:xfrm>
            <a:off x="1691680" y="5184195"/>
            <a:ext cx="1575175" cy="225025"/>
          </a:xfrm>
          <a:prstGeom prst="fram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9" name="Frame 8"/>
          <p:cNvSpPr/>
          <p:nvPr/>
        </p:nvSpPr>
        <p:spPr bwMode="auto">
          <a:xfrm>
            <a:off x="1686360" y="6016790"/>
            <a:ext cx="1575175" cy="225025"/>
          </a:xfrm>
          <a:prstGeom prst="fram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343133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920637" cy="400110"/>
          </a:xfrm>
          <a:prstGeom prst="rect">
            <a:avLst/>
          </a:prstGeom>
        </p:spPr>
        <p:txBody>
          <a:bodyPr wrap="none">
            <a:spAutoFit/>
          </a:bodyPr>
          <a:lstStyle/>
          <a:p>
            <a:r>
              <a:rPr lang="en-PH" sz="2000" b="1" dirty="0"/>
              <a:t>Parent</a:t>
            </a:r>
          </a:p>
        </p:txBody>
      </p:sp>
      <p:sp>
        <p:nvSpPr>
          <p:cNvPr id="6" name="Rectangle 5"/>
          <p:cNvSpPr/>
          <p:nvPr/>
        </p:nvSpPr>
        <p:spPr>
          <a:xfrm>
            <a:off x="1376645" y="1353835"/>
            <a:ext cx="5130570" cy="338554"/>
          </a:xfrm>
          <a:prstGeom prst="rect">
            <a:avLst/>
          </a:prstGeom>
        </p:spPr>
        <p:txBody>
          <a:bodyPr wrap="square">
            <a:spAutoFit/>
          </a:bodyPr>
          <a:lstStyle/>
          <a:p>
            <a:r>
              <a:rPr lang="en-PH" sz="1600" dirty="0"/>
              <a:t>//li[contains(.,'Books')]/parent::</a:t>
            </a:r>
            <a:r>
              <a:rPr lang="en-PH" sz="1600" dirty="0" err="1"/>
              <a:t>ul</a:t>
            </a:r>
            <a:r>
              <a:rPr lang="en-PH" sz="1600" dirty="0"/>
              <a:t>[@class='</a:t>
            </a:r>
            <a:r>
              <a:rPr lang="en-PH" sz="1600" dirty="0" err="1"/>
              <a:t>nav</a:t>
            </a:r>
            <a:r>
              <a:rPr lang="en-PH" sz="1600" dirty="0"/>
              <a:t> </a:t>
            </a:r>
            <a:r>
              <a:rPr lang="en-PH" sz="1600" dirty="0" err="1"/>
              <a:t>navbar-nav</a:t>
            </a:r>
            <a:r>
              <a:rPr lang="en-PH" sz="1600" dirty="0"/>
              <a:t>']</a:t>
            </a:r>
          </a:p>
        </p:txBody>
      </p:sp>
      <p:pic>
        <p:nvPicPr>
          <p:cNvPr id="2" name="Picture 1"/>
          <p:cNvPicPr>
            <a:picLocks noChangeAspect="1"/>
          </p:cNvPicPr>
          <p:nvPr/>
        </p:nvPicPr>
        <p:blipFill>
          <a:blip r:embed="rId3"/>
          <a:stretch>
            <a:fillRect/>
          </a:stretch>
        </p:blipFill>
        <p:spPr>
          <a:xfrm>
            <a:off x="1196625" y="1712647"/>
            <a:ext cx="6437791" cy="4927316"/>
          </a:xfrm>
          <a:prstGeom prst="rect">
            <a:avLst/>
          </a:prstGeom>
          <a:ln>
            <a:solidFill>
              <a:schemeClr val="tx1"/>
            </a:solidFill>
          </a:ln>
        </p:spPr>
      </p:pic>
      <p:sp>
        <p:nvSpPr>
          <p:cNvPr id="7" name="Frame 6"/>
          <p:cNvSpPr/>
          <p:nvPr/>
        </p:nvSpPr>
        <p:spPr bwMode="auto">
          <a:xfrm>
            <a:off x="2276745" y="6077365"/>
            <a:ext cx="3645405" cy="211226"/>
          </a:xfrm>
          <a:prstGeom prst="frame">
            <a:avLst>
              <a:gd name="adj1" fmla="val 7338"/>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9" name="Frame 8"/>
          <p:cNvSpPr/>
          <p:nvPr/>
        </p:nvSpPr>
        <p:spPr bwMode="auto">
          <a:xfrm>
            <a:off x="1826695" y="4689140"/>
            <a:ext cx="1518400" cy="128557"/>
          </a:xfrm>
          <a:prstGeom prst="frame">
            <a:avLst>
              <a:gd name="adj1" fmla="val 7338"/>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8" name="Frame 7"/>
          <p:cNvSpPr/>
          <p:nvPr/>
        </p:nvSpPr>
        <p:spPr bwMode="auto">
          <a:xfrm>
            <a:off x="1916705" y="5852340"/>
            <a:ext cx="1575175" cy="225025"/>
          </a:xfrm>
          <a:prstGeom prst="fram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424245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animBg="1"/>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1266693" cy="400110"/>
          </a:xfrm>
          <a:prstGeom prst="rect">
            <a:avLst/>
          </a:prstGeom>
        </p:spPr>
        <p:txBody>
          <a:bodyPr wrap="none">
            <a:spAutoFit/>
          </a:bodyPr>
          <a:lstStyle/>
          <a:p>
            <a:r>
              <a:rPr lang="en-PH" sz="2000" b="1" dirty="0"/>
              <a:t>Following</a:t>
            </a:r>
          </a:p>
        </p:txBody>
      </p:sp>
      <p:sp>
        <p:nvSpPr>
          <p:cNvPr id="6" name="Rectangle 5"/>
          <p:cNvSpPr/>
          <p:nvPr/>
        </p:nvSpPr>
        <p:spPr>
          <a:xfrm>
            <a:off x="876436" y="1278342"/>
            <a:ext cx="4860540" cy="338554"/>
          </a:xfrm>
          <a:prstGeom prst="rect">
            <a:avLst/>
          </a:prstGeom>
        </p:spPr>
        <p:txBody>
          <a:bodyPr wrap="square">
            <a:spAutoFit/>
          </a:bodyPr>
          <a:lstStyle/>
          <a:p>
            <a:r>
              <a:rPr lang="en-PH" sz="1600" dirty="0"/>
              <a:t>Selects all elements in the document of the current node.</a:t>
            </a:r>
          </a:p>
        </p:txBody>
      </p:sp>
      <p:sp>
        <p:nvSpPr>
          <p:cNvPr id="8" name="Rectangle 7"/>
          <p:cNvSpPr/>
          <p:nvPr/>
        </p:nvSpPr>
        <p:spPr>
          <a:xfrm>
            <a:off x="115619" y="1775335"/>
            <a:ext cx="1167307" cy="400110"/>
          </a:xfrm>
          <a:prstGeom prst="rect">
            <a:avLst/>
          </a:prstGeom>
        </p:spPr>
        <p:txBody>
          <a:bodyPr wrap="none">
            <a:spAutoFit/>
          </a:bodyPr>
          <a:lstStyle/>
          <a:p>
            <a:r>
              <a:rPr lang="en-PH" sz="2000" b="1" dirty="0"/>
              <a:t>Ancestor</a:t>
            </a:r>
          </a:p>
        </p:txBody>
      </p:sp>
      <p:sp>
        <p:nvSpPr>
          <p:cNvPr id="9" name="Rectangle 8"/>
          <p:cNvSpPr/>
          <p:nvPr/>
        </p:nvSpPr>
        <p:spPr>
          <a:xfrm>
            <a:off x="699272" y="2126800"/>
            <a:ext cx="8010890" cy="338554"/>
          </a:xfrm>
          <a:prstGeom prst="rect">
            <a:avLst/>
          </a:prstGeom>
        </p:spPr>
        <p:txBody>
          <a:bodyPr wrap="square">
            <a:spAutoFit/>
          </a:bodyPr>
          <a:lstStyle/>
          <a:p>
            <a:r>
              <a:rPr lang="en-PH" sz="1600" dirty="0"/>
              <a:t>The ancestor axis selects all ancestors element (grandparent, parent, etc.) of the current node</a:t>
            </a:r>
          </a:p>
        </p:txBody>
      </p:sp>
      <p:sp>
        <p:nvSpPr>
          <p:cNvPr id="7" name="Rectangle 6"/>
          <p:cNvSpPr/>
          <p:nvPr/>
        </p:nvSpPr>
        <p:spPr>
          <a:xfrm>
            <a:off x="165876" y="2674182"/>
            <a:ext cx="736099" cy="369332"/>
          </a:xfrm>
          <a:prstGeom prst="rect">
            <a:avLst/>
          </a:prstGeom>
        </p:spPr>
        <p:txBody>
          <a:bodyPr wrap="none">
            <a:spAutoFit/>
          </a:bodyPr>
          <a:lstStyle/>
          <a:p>
            <a:r>
              <a:rPr lang="en-PH" sz="1800" b="1" dirty="0"/>
              <a:t>Child</a:t>
            </a:r>
          </a:p>
        </p:txBody>
      </p:sp>
      <p:sp>
        <p:nvSpPr>
          <p:cNvPr id="10" name="Rectangle 9"/>
          <p:cNvSpPr/>
          <p:nvPr/>
        </p:nvSpPr>
        <p:spPr>
          <a:xfrm>
            <a:off x="728681" y="3000103"/>
            <a:ext cx="8010890" cy="307777"/>
          </a:xfrm>
          <a:prstGeom prst="rect">
            <a:avLst/>
          </a:prstGeom>
        </p:spPr>
        <p:txBody>
          <a:bodyPr wrap="square">
            <a:spAutoFit/>
          </a:bodyPr>
          <a:lstStyle/>
          <a:p>
            <a:r>
              <a:rPr lang="en-PH" sz="1400" dirty="0"/>
              <a:t>Selects all children elements of the current node (Java) as shown in the below screen.</a:t>
            </a:r>
          </a:p>
        </p:txBody>
      </p:sp>
      <p:sp>
        <p:nvSpPr>
          <p:cNvPr id="13" name="Rectangle 12"/>
          <p:cNvSpPr/>
          <p:nvPr/>
        </p:nvSpPr>
        <p:spPr>
          <a:xfrm>
            <a:off x="165876" y="3512626"/>
            <a:ext cx="1276503" cy="400110"/>
          </a:xfrm>
          <a:prstGeom prst="rect">
            <a:avLst/>
          </a:prstGeom>
        </p:spPr>
        <p:txBody>
          <a:bodyPr wrap="none">
            <a:spAutoFit/>
          </a:bodyPr>
          <a:lstStyle/>
          <a:p>
            <a:r>
              <a:rPr lang="en-PH" sz="2000" b="1" dirty="0"/>
              <a:t>Preceding</a:t>
            </a:r>
          </a:p>
        </p:txBody>
      </p:sp>
      <p:sp>
        <p:nvSpPr>
          <p:cNvPr id="14" name="Rectangle 13"/>
          <p:cNvSpPr/>
          <p:nvPr/>
        </p:nvSpPr>
        <p:spPr>
          <a:xfrm>
            <a:off x="672769" y="3951223"/>
            <a:ext cx="8010890" cy="338554"/>
          </a:xfrm>
          <a:prstGeom prst="rect">
            <a:avLst/>
          </a:prstGeom>
        </p:spPr>
        <p:txBody>
          <a:bodyPr wrap="square">
            <a:spAutoFit/>
          </a:bodyPr>
          <a:lstStyle/>
          <a:p>
            <a:r>
              <a:rPr lang="en-PH" sz="1600" dirty="0"/>
              <a:t>Select all nodes that come before the current node</a:t>
            </a:r>
          </a:p>
        </p:txBody>
      </p:sp>
      <p:sp>
        <p:nvSpPr>
          <p:cNvPr id="11" name="Rectangle 10"/>
          <p:cNvSpPr/>
          <p:nvPr/>
        </p:nvSpPr>
        <p:spPr>
          <a:xfrm>
            <a:off x="122604" y="4452279"/>
            <a:ext cx="2076209" cy="400110"/>
          </a:xfrm>
          <a:prstGeom prst="rect">
            <a:avLst/>
          </a:prstGeom>
        </p:spPr>
        <p:txBody>
          <a:bodyPr wrap="none">
            <a:spAutoFit/>
          </a:bodyPr>
          <a:lstStyle/>
          <a:p>
            <a:r>
              <a:rPr lang="en-PH" sz="2000" b="1" dirty="0"/>
              <a:t>Following-sibling</a:t>
            </a:r>
          </a:p>
        </p:txBody>
      </p:sp>
      <p:sp>
        <p:nvSpPr>
          <p:cNvPr id="12" name="Rectangle 11"/>
          <p:cNvSpPr/>
          <p:nvPr/>
        </p:nvSpPr>
        <p:spPr>
          <a:xfrm>
            <a:off x="672769" y="4882872"/>
            <a:ext cx="8550950" cy="338554"/>
          </a:xfrm>
          <a:prstGeom prst="rect">
            <a:avLst/>
          </a:prstGeom>
        </p:spPr>
        <p:txBody>
          <a:bodyPr wrap="square">
            <a:spAutoFit/>
          </a:bodyPr>
          <a:lstStyle/>
          <a:p>
            <a:r>
              <a:rPr lang="en-PH" sz="1600" dirty="0"/>
              <a:t>Select the following siblings of the context node. Siblings are at the same level of the current node</a:t>
            </a:r>
          </a:p>
        </p:txBody>
      </p:sp>
      <p:sp>
        <p:nvSpPr>
          <p:cNvPr id="15" name="Rectangle 14"/>
          <p:cNvSpPr/>
          <p:nvPr/>
        </p:nvSpPr>
        <p:spPr>
          <a:xfrm>
            <a:off x="127470" y="5325555"/>
            <a:ext cx="920637" cy="400110"/>
          </a:xfrm>
          <a:prstGeom prst="rect">
            <a:avLst/>
          </a:prstGeom>
        </p:spPr>
        <p:txBody>
          <a:bodyPr wrap="none">
            <a:spAutoFit/>
          </a:bodyPr>
          <a:lstStyle/>
          <a:p>
            <a:r>
              <a:rPr lang="en-PH" sz="2000" b="1" dirty="0"/>
              <a:t>Parent</a:t>
            </a:r>
          </a:p>
        </p:txBody>
      </p:sp>
      <p:sp>
        <p:nvSpPr>
          <p:cNvPr id="17" name="Rectangle 16"/>
          <p:cNvSpPr/>
          <p:nvPr/>
        </p:nvSpPr>
        <p:spPr>
          <a:xfrm>
            <a:off x="699272" y="5814521"/>
            <a:ext cx="5130570" cy="338554"/>
          </a:xfrm>
          <a:prstGeom prst="rect">
            <a:avLst/>
          </a:prstGeom>
        </p:spPr>
        <p:txBody>
          <a:bodyPr wrap="square">
            <a:spAutoFit/>
          </a:bodyPr>
          <a:lstStyle/>
          <a:p>
            <a:r>
              <a:rPr lang="en-PH" sz="1600" dirty="0"/>
              <a:t>Selects the parent of the current node.</a:t>
            </a:r>
          </a:p>
        </p:txBody>
      </p:sp>
    </p:spTree>
    <p:extLst>
      <p:ext uri="{BB962C8B-B14F-4D97-AF65-F5344CB8AC3E}">
        <p14:creationId xmlns:p14="http://schemas.microsoft.com/office/powerpoint/2010/main" val="24717380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596638" cy="400110"/>
          </a:xfrm>
          <a:prstGeom prst="rect">
            <a:avLst/>
          </a:prstGeom>
        </p:spPr>
        <p:txBody>
          <a:bodyPr wrap="none">
            <a:spAutoFit/>
          </a:bodyPr>
          <a:lstStyle/>
          <a:p>
            <a:r>
              <a:rPr lang="en-PH" sz="2000" b="1" dirty="0"/>
              <a:t>Self</a:t>
            </a:r>
          </a:p>
        </p:txBody>
      </p:sp>
      <p:sp>
        <p:nvSpPr>
          <p:cNvPr id="6" name="Rectangle 5"/>
          <p:cNvSpPr/>
          <p:nvPr/>
        </p:nvSpPr>
        <p:spPr>
          <a:xfrm>
            <a:off x="1376645" y="1353835"/>
            <a:ext cx="5895655" cy="338554"/>
          </a:xfrm>
          <a:prstGeom prst="rect">
            <a:avLst/>
          </a:prstGeom>
        </p:spPr>
        <p:txBody>
          <a:bodyPr wrap="square">
            <a:spAutoFit/>
          </a:bodyPr>
          <a:lstStyle/>
          <a:p>
            <a:r>
              <a:rPr lang="en-PH" sz="1600" dirty="0"/>
              <a:t>Selects the current node or 'self' means it indicates the node itself </a:t>
            </a:r>
          </a:p>
        </p:txBody>
      </p:sp>
      <p:pic>
        <p:nvPicPr>
          <p:cNvPr id="2" name="Picture 1"/>
          <p:cNvPicPr>
            <a:picLocks noChangeAspect="1"/>
          </p:cNvPicPr>
          <p:nvPr/>
        </p:nvPicPr>
        <p:blipFill>
          <a:blip r:embed="rId3"/>
          <a:stretch>
            <a:fillRect/>
          </a:stretch>
        </p:blipFill>
        <p:spPr>
          <a:xfrm>
            <a:off x="712257" y="1714310"/>
            <a:ext cx="7920880" cy="4924126"/>
          </a:xfrm>
          <a:prstGeom prst="rect">
            <a:avLst/>
          </a:prstGeom>
          <a:ln>
            <a:solidFill>
              <a:schemeClr val="tx1"/>
            </a:solidFill>
          </a:ln>
        </p:spPr>
      </p:pic>
      <p:sp>
        <p:nvSpPr>
          <p:cNvPr id="3" name="Rectangle 2"/>
          <p:cNvSpPr/>
          <p:nvPr/>
        </p:nvSpPr>
        <p:spPr>
          <a:xfrm>
            <a:off x="3896925" y="4509120"/>
            <a:ext cx="3645405" cy="338554"/>
          </a:xfrm>
          <a:prstGeom prst="rect">
            <a:avLst/>
          </a:prstGeom>
          <a:solidFill>
            <a:schemeClr val="accent2">
              <a:lumMod val="40000"/>
              <a:lumOff val="60000"/>
            </a:schemeClr>
          </a:solidFill>
        </p:spPr>
        <p:txBody>
          <a:bodyPr wrap="square">
            <a:spAutoFit/>
          </a:bodyPr>
          <a:lstStyle/>
          <a:p>
            <a:r>
              <a:rPr lang="en-PH" sz="1600" dirty="0"/>
              <a:t>//*[@for='</a:t>
            </a:r>
            <a:r>
              <a:rPr lang="en-PH" sz="1600" dirty="0" err="1"/>
              <a:t>counter_identityId-selectized</a:t>
            </a:r>
            <a:r>
              <a:rPr lang="en-PH" sz="1600" dirty="0"/>
              <a:t>']</a:t>
            </a:r>
          </a:p>
        </p:txBody>
      </p:sp>
      <p:sp>
        <p:nvSpPr>
          <p:cNvPr id="7" name="Frame 6"/>
          <p:cNvSpPr/>
          <p:nvPr/>
        </p:nvSpPr>
        <p:spPr bwMode="auto">
          <a:xfrm>
            <a:off x="2186735" y="4070760"/>
            <a:ext cx="1575175" cy="211226"/>
          </a:xfrm>
          <a:prstGeom prst="frame">
            <a:avLst>
              <a:gd name="adj1" fmla="val 15000"/>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8" name="Rectangle 7"/>
          <p:cNvSpPr/>
          <p:nvPr/>
        </p:nvSpPr>
        <p:spPr>
          <a:xfrm>
            <a:off x="3896925" y="4914165"/>
            <a:ext cx="4545505" cy="338554"/>
          </a:xfrm>
          <a:prstGeom prst="rect">
            <a:avLst/>
          </a:prstGeom>
          <a:solidFill>
            <a:schemeClr val="accent2">
              <a:lumMod val="40000"/>
              <a:lumOff val="60000"/>
            </a:schemeClr>
          </a:solidFill>
        </p:spPr>
        <p:txBody>
          <a:bodyPr wrap="square">
            <a:spAutoFit/>
          </a:bodyPr>
          <a:lstStyle/>
          <a:p>
            <a:r>
              <a:rPr lang="en-PH" sz="1600" dirty="0"/>
              <a:t>//*[@for='</a:t>
            </a:r>
            <a:r>
              <a:rPr lang="en-PH" sz="1600" dirty="0" err="1"/>
              <a:t>counter_identityId-selectized</a:t>
            </a:r>
            <a:r>
              <a:rPr lang="en-PH" sz="1600" dirty="0"/>
              <a:t>']/self::label</a:t>
            </a:r>
          </a:p>
        </p:txBody>
      </p:sp>
    </p:spTree>
    <p:extLst>
      <p:ext uri="{BB962C8B-B14F-4D97-AF65-F5344CB8AC3E}">
        <p14:creationId xmlns:p14="http://schemas.microsoft.com/office/powerpoint/2010/main" val="348261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P spid="7" grpId="0" animBg="1"/>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596638" cy="400110"/>
          </a:xfrm>
          <a:prstGeom prst="rect">
            <a:avLst/>
          </a:prstGeom>
        </p:spPr>
        <p:txBody>
          <a:bodyPr wrap="none">
            <a:spAutoFit/>
          </a:bodyPr>
          <a:lstStyle/>
          <a:p>
            <a:r>
              <a:rPr lang="en-PH" sz="2000" b="1" dirty="0"/>
              <a:t>Self</a:t>
            </a:r>
          </a:p>
        </p:txBody>
      </p:sp>
      <p:sp>
        <p:nvSpPr>
          <p:cNvPr id="6" name="Rectangle 5"/>
          <p:cNvSpPr/>
          <p:nvPr/>
        </p:nvSpPr>
        <p:spPr>
          <a:xfrm>
            <a:off x="1376645" y="1353835"/>
            <a:ext cx="5895655" cy="338554"/>
          </a:xfrm>
          <a:prstGeom prst="rect">
            <a:avLst/>
          </a:prstGeom>
        </p:spPr>
        <p:txBody>
          <a:bodyPr wrap="square">
            <a:spAutoFit/>
          </a:bodyPr>
          <a:lstStyle/>
          <a:p>
            <a:r>
              <a:rPr lang="en-PH" sz="1600" dirty="0"/>
              <a:t>//*[@for='</a:t>
            </a:r>
            <a:r>
              <a:rPr lang="en-PH" sz="1600" dirty="0" err="1"/>
              <a:t>counter_identityId-selectized</a:t>
            </a:r>
            <a:r>
              <a:rPr lang="en-PH" sz="1600" dirty="0"/>
              <a:t>']/self::label</a:t>
            </a:r>
          </a:p>
        </p:txBody>
      </p:sp>
      <p:pic>
        <p:nvPicPr>
          <p:cNvPr id="3" name="Picture 2"/>
          <p:cNvPicPr>
            <a:picLocks noChangeAspect="1"/>
          </p:cNvPicPr>
          <p:nvPr/>
        </p:nvPicPr>
        <p:blipFill>
          <a:blip r:embed="rId3"/>
          <a:stretch>
            <a:fillRect/>
          </a:stretch>
        </p:blipFill>
        <p:spPr>
          <a:xfrm>
            <a:off x="712257" y="1713644"/>
            <a:ext cx="7425825" cy="4900930"/>
          </a:xfrm>
          <a:prstGeom prst="rect">
            <a:avLst/>
          </a:prstGeom>
          <a:ln>
            <a:solidFill>
              <a:schemeClr val="tx1"/>
            </a:solidFill>
          </a:ln>
        </p:spPr>
      </p:pic>
      <p:sp>
        <p:nvSpPr>
          <p:cNvPr id="7" name="Frame 6"/>
          <p:cNvSpPr/>
          <p:nvPr/>
        </p:nvSpPr>
        <p:spPr bwMode="auto">
          <a:xfrm>
            <a:off x="2113907" y="4054576"/>
            <a:ext cx="1873028" cy="211226"/>
          </a:xfrm>
          <a:prstGeom prst="frame">
            <a:avLst>
              <a:gd name="adj1" fmla="val 15000"/>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8" name="Rectangle 7"/>
          <p:cNvSpPr/>
          <p:nvPr/>
        </p:nvSpPr>
        <p:spPr>
          <a:xfrm>
            <a:off x="3491880" y="4456334"/>
            <a:ext cx="4545505" cy="338554"/>
          </a:xfrm>
          <a:prstGeom prst="rect">
            <a:avLst/>
          </a:prstGeom>
          <a:solidFill>
            <a:schemeClr val="accent2">
              <a:lumMod val="40000"/>
              <a:lumOff val="60000"/>
            </a:schemeClr>
          </a:solidFill>
        </p:spPr>
        <p:txBody>
          <a:bodyPr wrap="square">
            <a:spAutoFit/>
          </a:bodyPr>
          <a:lstStyle/>
          <a:p>
            <a:r>
              <a:rPr lang="en-PH" sz="1600" dirty="0"/>
              <a:t>//*[@for='</a:t>
            </a:r>
            <a:r>
              <a:rPr lang="en-PH" sz="1600" dirty="0" err="1"/>
              <a:t>counter_identityId-selectized</a:t>
            </a:r>
            <a:r>
              <a:rPr lang="en-PH" sz="1600" dirty="0"/>
              <a:t>']/self::label</a:t>
            </a:r>
          </a:p>
        </p:txBody>
      </p:sp>
      <p:sp>
        <p:nvSpPr>
          <p:cNvPr id="9" name="Rectangle 8"/>
          <p:cNvSpPr/>
          <p:nvPr/>
        </p:nvSpPr>
        <p:spPr>
          <a:xfrm>
            <a:off x="3491880" y="4837091"/>
            <a:ext cx="4545505" cy="338554"/>
          </a:xfrm>
          <a:prstGeom prst="rect">
            <a:avLst/>
          </a:prstGeom>
          <a:solidFill>
            <a:schemeClr val="accent2">
              <a:lumMod val="40000"/>
              <a:lumOff val="60000"/>
            </a:schemeClr>
          </a:solidFill>
        </p:spPr>
        <p:txBody>
          <a:bodyPr wrap="square">
            <a:spAutoFit/>
          </a:bodyPr>
          <a:lstStyle/>
          <a:p>
            <a:r>
              <a:rPr lang="en-PH" sz="1600" dirty="0"/>
              <a:t>//label[@for='</a:t>
            </a:r>
            <a:r>
              <a:rPr lang="en-PH" sz="1600" dirty="0" err="1"/>
              <a:t>counter_identityId-selectized</a:t>
            </a:r>
            <a:r>
              <a:rPr lang="en-PH" sz="1600" dirty="0"/>
              <a:t>']</a:t>
            </a:r>
          </a:p>
        </p:txBody>
      </p:sp>
    </p:spTree>
    <p:extLst>
      <p:ext uri="{BB962C8B-B14F-4D97-AF65-F5344CB8AC3E}">
        <p14:creationId xmlns:p14="http://schemas.microsoft.com/office/powerpoint/2010/main" val="106801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1266693" cy="400110"/>
          </a:xfrm>
          <a:prstGeom prst="rect">
            <a:avLst/>
          </a:prstGeom>
        </p:spPr>
        <p:txBody>
          <a:bodyPr wrap="none">
            <a:spAutoFit/>
          </a:bodyPr>
          <a:lstStyle/>
          <a:p>
            <a:r>
              <a:rPr lang="en-PH" sz="2000" b="1" dirty="0"/>
              <a:t>Following</a:t>
            </a:r>
          </a:p>
        </p:txBody>
      </p:sp>
      <p:sp>
        <p:nvSpPr>
          <p:cNvPr id="6" name="Rectangle 5"/>
          <p:cNvSpPr/>
          <p:nvPr/>
        </p:nvSpPr>
        <p:spPr>
          <a:xfrm>
            <a:off x="876436" y="1278342"/>
            <a:ext cx="4860540" cy="338554"/>
          </a:xfrm>
          <a:prstGeom prst="rect">
            <a:avLst/>
          </a:prstGeom>
        </p:spPr>
        <p:txBody>
          <a:bodyPr wrap="square">
            <a:spAutoFit/>
          </a:bodyPr>
          <a:lstStyle/>
          <a:p>
            <a:r>
              <a:rPr lang="en-PH" sz="1600" dirty="0"/>
              <a:t>Selects all elements in the document of the current node.</a:t>
            </a:r>
          </a:p>
        </p:txBody>
      </p:sp>
      <p:sp>
        <p:nvSpPr>
          <p:cNvPr id="8" name="Rectangle 7"/>
          <p:cNvSpPr/>
          <p:nvPr/>
        </p:nvSpPr>
        <p:spPr>
          <a:xfrm>
            <a:off x="115619" y="1775335"/>
            <a:ext cx="1167307" cy="400110"/>
          </a:xfrm>
          <a:prstGeom prst="rect">
            <a:avLst/>
          </a:prstGeom>
        </p:spPr>
        <p:txBody>
          <a:bodyPr wrap="none">
            <a:spAutoFit/>
          </a:bodyPr>
          <a:lstStyle/>
          <a:p>
            <a:r>
              <a:rPr lang="en-PH" sz="2000" b="1" dirty="0"/>
              <a:t>Ancestor</a:t>
            </a:r>
          </a:p>
        </p:txBody>
      </p:sp>
      <p:sp>
        <p:nvSpPr>
          <p:cNvPr id="9" name="Rectangle 8"/>
          <p:cNvSpPr/>
          <p:nvPr/>
        </p:nvSpPr>
        <p:spPr>
          <a:xfrm>
            <a:off x="699272" y="2126800"/>
            <a:ext cx="8010890" cy="338554"/>
          </a:xfrm>
          <a:prstGeom prst="rect">
            <a:avLst/>
          </a:prstGeom>
        </p:spPr>
        <p:txBody>
          <a:bodyPr wrap="square">
            <a:spAutoFit/>
          </a:bodyPr>
          <a:lstStyle/>
          <a:p>
            <a:r>
              <a:rPr lang="en-PH" sz="1600" dirty="0"/>
              <a:t>The ancestor axis selects all ancestors element (grandparent, parent, etc.) of the current node</a:t>
            </a:r>
          </a:p>
        </p:txBody>
      </p:sp>
      <p:sp>
        <p:nvSpPr>
          <p:cNvPr id="7" name="Rectangle 6"/>
          <p:cNvSpPr/>
          <p:nvPr/>
        </p:nvSpPr>
        <p:spPr>
          <a:xfrm>
            <a:off x="165876" y="2674182"/>
            <a:ext cx="736099" cy="369332"/>
          </a:xfrm>
          <a:prstGeom prst="rect">
            <a:avLst/>
          </a:prstGeom>
        </p:spPr>
        <p:txBody>
          <a:bodyPr wrap="none">
            <a:spAutoFit/>
          </a:bodyPr>
          <a:lstStyle/>
          <a:p>
            <a:r>
              <a:rPr lang="en-PH" sz="1800" b="1" dirty="0"/>
              <a:t>Child</a:t>
            </a:r>
          </a:p>
        </p:txBody>
      </p:sp>
      <p:sp>
        <p:nvSpPr>
          <p:cNvPr id="10" name="Rectangle 9"/>
          <p:cNvSpPr/>
          <p:nvPr/>
        </p:nvSpPr>
        <p:spPr>
          <a:xfrm>
            <a:off x="728681" y="3000103"/>
            <a:ext cx="8010890" cy="307777"/>
          </a:xfrm>
          <a:prstGeom prst="rect">
            <a:avLst/>
          </a:prstGeom>
        </p:spPr>
        <p:txBody>
          <a:bodyPr wrap="square">
            <a:spAutoFit/>
          </a:bodyPr>
          <a:lstStyle/>
          <a:p>
            <a:r>
              <a:rPr lang="en-PH" sz="1400" dirty="0"/>
              <a:t>Selects all children elements of the current node (Java) as shown in the below screen.</a:t>
            </a:r>
          </a:p>
        </p:txBody>
      </p:sp>
      <p:sp>
        <p:nvSpPr>
          <p:cNvPr id="13" name="Rectangle 12"/>
          <p:cNvSpPr/>
          <p:nvPr/>
        </p:nvSpPr>
        <p:spPr>
          <a:xfrm>
            <a:off x="165876" y="3512626"/>
            <a:ext cx="1276503" cy="400110"/>
          </a:xfrm>
          <a:prstGeom prst="rect">
            <a:avLst/>
          </a:prstGeom>
        </p:spPr>
        <p:txBody>
          <a:bodyPr wrap="none">
            <a:spAutoFit/>
          </a:bodyPr>
          <a:lstStyle/>
          <a:p>
            <a:r>
              <a:rPr lang="en-PH" sz="2000" b="1" dirty="0"/>
              <a:t>Preceding</a:t>
            </a:r>
          </a:p>
        </p:txBody>
      </p:sp>
      <p:sp>
        <p:nvSpPr>
          <p:cNvPr id="14" name="Rectangle 13"/>
          <p:cNvSpPr/>
          <p:nvPr/>
        </p:nvSpPr>
        <p:spPr>
          <a:xfrm>
            <a:off x="672769" y="3951223"/>
            <a:ext cx="8010890" cy="338554"/>
          </a:xfrm>
          <a:prstGeom prst="rect">
            <a:avLst/>
          </a:prstGeom>
        </p:spPr>
        <p:txBody>
          <a:bodyPr wrap="square">
            <a:spAutoFit/>
          </a:bodyPr>
          <a:lstStyle/>
          <a:p>
            <a:r>
              <a:rPr lang="en-PH" sz="1600" dirty="0"/>
              <a:t>Select all nodes that come before the current node</a:t>
            </a:r>
          </a:p>
        </p:txBody>
      </p:sp>
      <p:sp>
        <p:nvSpPr>
          <p:cNvPr id="11" name="Rectangle 10"/>
          <p:cNvSpPr/>
          <p:nvPr/>
        </p:nvSpPr>
        <p:spPr>
          <a:xfrm>
            <a:off x="122604" y="4452279"/>
            <a:ext cx="2076209" cy="400110"/>
          </a:xfrm>
          <a:prstGeom prst="rect">
            <a:avLst/>
          </a:prstGeom>
        </p:spPr>
        <p:txBody>
          <a:bodyPr wrap="none">
            <a:spAutoFit/>
          </a:bodyPr>
          <a:lstStyle/>
          <a:p>
            <a:r>
              <a:rPr lang="en-PH" sz="2000" b="1" dirty="0"/>
              <a:t>Following-sibling</a:t>
            </a:r>
          </a:p>
        </p:txBody>
      </p:sp>
      <p:sp>
        <p:nvSpPr>
          <p:cNvPr id="12" name="Rectangle 11"/>
          <p:cNvSpPr/>
          <p:nvPr/>
        </p:nvSpPr>
        <p:spPr>
          <a:xfrm>
            <a:off x="672769" y="4882872"/>
            <a:ext cx="8550950" cy="338554"/>
          </a:xfrm>
          <a:prstGeom prst="rect">
            <a:avLst/>
          </a:prstGeom>
        </p:spPr>
        <p:txBody>
          <a:bodyPr wrap="square">
            <a:spAutoFit/>
          </a:bodyPr>
          <a:lstStyle/>
          <a:p>
            <a:r>
              <a:rPr lang="en-PH" sz="1600" dirty="0"/>
              <a:t>Select the following siblings of the context node. Siblings are at the same level of the current node</a:t>
            </a:r>
          </a:p>
        </p:txBody>
      </p:sp>
      <p:sp>
        <p:nvSpPr>
          <p:cNvPr id="15" name="Rectangle 14"/>
          <p:cNvSpPr/>
          <p:nvPr/>
        </p:nvSpPr>
        <p:spPr>
          <a:xfrm>
            <a:off x="127470" y="5325555"/>
            <a:ext cx="920637" cy="400110"/>
          </a:xfrm>
          <a:prstGeom prst="rect">
            <a:avLst/>
          </a:prstGeom>
        </p:spPr>
        <p:txBody>
          <a:bodyPr wrap="none">
            <a:spAutoFit/>
          </a:bodyPr>
          <a:lstStyle/>
          <a:p>
            <a:r>
              <a:rPr lang="en-PH" sz="2000" b="1" dirty="0"/>
              <a:t>Parent</a:t>
            </a:r>
          </a:p>
        </p:txBody>
      </p:sp>
      <p:sp>
        <p:nvSpPr>
          <p:cNvPr id="17" name="Rectangle 16"/>
          <p:cNvSpPr/>
          <p:nvPr/>
        </p:nvSpPr>
        <p:spPr>
          <a:xfrm>
            <a:off x="699272" y="5814521"/>
            <a:ext cx="5130570" cy="338554"/>
          </a:xfrm>
          <a:prstGeom prst="rect">
            <a:avLst/>
          </a:prstGeom>
        </p:spPr>
        <p:txBody>
          <a:bodyPr wrap="square">
            <a:spAutoFit/>
          </a:bodyPr>
          <a:lstStyle/>
          <a:p>
            <a:r>
              <a:rPr lang="en-PH" sz="1600" dirty="0"/>
              <a:t>Selects the parent of the current node.</a:t>
            </a:r>
          </a:p>
        </p:txBody>
      </p:sp>
      <p:sp>
        <p:nvSpPr>
          <p:cNvPr id="16" name="Rectangle 15"/>
          <p:cNvSpPr/>
          <p:nvPr/>
        </p:nvSpPr>
        <p:spPr>
          <a:xfrm>
            <a:off x="154459" y="6135645"/>
            <a:ext cx="596638" cy="400110"/>
          </a:xfrm>
          <a:prstGeom prst="rect">
            <a:avLst/>
          </a:prstGeom>
        </p:spPr>
        <p:txBody>
          <a:bodyPr wrap="none">
            <a:spAutoFit/>
          </a:bodyPr>
          <a:lstStyle/>
          <a:p>
            <a:r>
              <a:rPr lang="en-PH" sz="2000" b="1" dirty="0"/>
              <a:t>Self</a:t>
            </a:r>
          </a:p>
        </p:txBody>
      </p:sp>
      <p:sp>
        <p:nvSpPr>
          <p:cNvPr id="18" name="Rectangle 17"/>
          <p:cNvSpPr/>
          <p:nvPr/>
        </p:nvSpPr>
        <p:spPr>
          <a:xfrm>
            <a:off x="730344" y="6535755"/>
            <a:ext cx="5895655" cy="338554"/>
          </a:xfrm>
          <a:prstGeom prst="rect">
            <a:avLst/>
          </a:prstGeom>
        </p:spPr>
        <p:txBody>
          <a:bodyPr wrap="square">
            <a:spAutoFit/>
          </a:bodyPr>
          <a:lstStyle/>
          <a:p>
            <a:r>
              <a:rPr lang="en-PH" sz="1600" dirty="0"/>
              <a:t>Selects the current node or 'self' means it indicates the node itself </a:t>
            </a:r>
          </a:p>
        </p:txBody>
      </p:sp>
    </p:spTree>
    <p:extLst>
      <p:ext uri="{BB962C8B-B14F-4D97-AF65-F5344CB8AC3E}">
        <p14:creationId xmlns:p14="http://schemas.microsoft.com/office/powerpoint/2010/main" val="33735373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1452642" cy="400110"/>
          </a:xfrm>
          <a:prstGeom prst="rect">
            <a:avLst/>
          </a:prstGeom>
        </p:spPr>
        <p:txBody>
          <a:bodyPr wrap="none">
            <a:spAutoFit/>
          </a:bodyPr>
          <a:lstStyle/>
          <a:p>
            <a:r>
              <a:rPr lang="en-PH" sz="2000" b="1" dirty="0"/>
              <a:t>Descendant</a:t>
            </a:r>
          </a:p>
        </p:txBody>
      </p:sp>
      <p:sp>
        <p:nvSpPr>
          <p:cNvPr id="6" name="Rectangle 5"/>
          <p:cNvSpPr/>
          <p:nvPr/>
        </p:nvSpPr>
        <p:spPr>
          <a:xfrm>
            <a:off x="1376646" y="1353835"/>
            <a:ext cx="4050450" cy="338554"/>
          </a:xfrm>
          <a:prstGeom prst="rect">
            <a:avLst/>
          </a:prstGeom>
        </p:spPr>
        <p:txBody>
          <a:bodyPr wrap="square">
            <a:spAutoFit/>
          </a:bodyPr>
          <a:lstStyle/>
          <a:p>
            <a:r>
              <a:rPr lang="en-PH" sz="1600" dirty="0"/>
              <a:t>Selects the descendants of the current node</a:t>
            </a:r>
          </a:p>
        </p:txBody>
      </p:sp>
      <p:pic>
        <p:nvPicPr>
          <p:cNvPr id="2" name="Picture 1"/>
          <p:cNvPicPr>
            <a:picLocks noChangeAspect="1"/>
          </p:cNvPicPr>
          <p:nvPr/>
        </p:nvPicPr>
        <p:blipFill>
          <a:blip r:embed="rId3"/>
          <a:stretch>
            <a:fillRect/>
          </a:stretch>
        </p:blipFill>
        <p:spPr>
          <a:xfrm>
            <a:off x="1286635" y="1687816"/>
            <a:ext cx="6570730" cy="5069324"/>
          </a:xfrm>
          <a:prstGeom prst="rect">
            <a:avLst/>
          </a:prstGeom>
          <a:ln>
            <a:solidFill>
              <a:schemeClr val="tx1"/>
            </a:solidFill>
          </a:ln>
        </p:spPr>
      </p:pic>
      <p:sp>
        <p:nvSpPr>
          <p:cNvPr id="10" name="Rectangle 9"/>
          <p:cNvSpPr/>
          <p:nvPr/>
        </p:nvSpPr>
        <p:spPr>
          <a:xfrm>
            <a:off x="4436985" y="5589240"/>
            <a:ext cx="2332305" cy="307777"/>
          </a:xfrm>
          <a:prstGeom prst="rect">
            <a:avLst/>
          </a:prstGeom>
          <a:solidFill>
            <a:schemeClr val="accent2">
              <a:lumMod val="20000"/>
              <a:lumOff val="80000"/>
            </a:schemeClr>
          </a:solidFill>
        </p:spPr>
        <p:txBody>
          <a:bodyPr wrap="none">
            <a:spAutoFit/>
          </a:bodyPr>
          <a:lstStyle/>
          <a:p>
            <a:r>
              <a:rPr lang="en-PH" sz="1400" dirty="0"/>
              <a:t>//</a:t>
            </a:r>
            <a:r>
              <a:rPr lang="en-PH" sz="1400" dirty="0" err="1"/>
              <a:t>ul</a:t>
            </a:r>
            <a:r>
              <a:rPr lang="en-PH" sz="1400" dirty="0"/>
              <a:t>[@class='</a:t>
            </a:r>
            <a:r>
              <a:rPr lang="en-PH" sz="1400" dirty="0" err="1"/>
              <a:t>nav</a:t>
            </a:r>
            <a:r>
              <a:rPr lang="en-PH" sz="1400" dirty="0"/>
              <a:t> </a:t>
            </a:r>
            <a:r>
              <a:rPr lang="en-PH" sz="1400" dirty="0" err="1"/>
              <a:t>navbar-nav</a:t>
            </a:r>
            <a:r>
              <a:rPr lang="en-PH" sz="1400" dirty="0"/>
              <a:t>']</a:t>
            </a:r>
          </a:p>
        </p:txBody>
      </p:sp>
      <p:sp>
        <p:nvSpPr>
          <p:cNvPr id="11" name="Rectangle 10"/>
          <p:cNvSpPr/>
          <p:nvPr/>
        </p:nvSpPr>
        <p:spPr>
          <a:xfrm>
            <a:off x="4436985" y="6019301"/>
            <a:ext cx="3451201" cy="307777"/>
          </a:xfrm>
          <a:prstGeom prst="rect">
            <a:avLst/>
          </a:prstGeom>
          <a:solidFill>
            <a:schemeClr val="accent2">
              <a:lumMod val="20000"/>
              <a:lumOff val="80000"/>
            </a:schemeClr>
          </a:solidFill>
        </p:spPr>
        <p:txBody>
          <a:bodyPr wrap="none">
            <a:spAutoFit/>
          </a:bodyPr>
          <a:lstStyle/>
          <a:p>
            <a:r>
              <a:rPr lang="en-PH" sz="1400" dirty="0"/>
              <a:t>//</a:t>
            </a:r>
            <a:r>
              <a:rPr lang="en-PH" sz="1400" dirty="0" err="1"/>
              <a:t>ul</a:t>
            </a:r>
            <a:r>
              <a:rPr lang="en-PH" sz="1400" dirty="0"/>
              <a:t>[@class='</a:t>
            </a:r>
            <a:r>
              <a:rPr lang="en-PH" sz="1400" dirty="0" err="1"/>
              <a:t>nav</a:t>
            </a:r>
            <a:r>
              <a:rPr lang="en-PH" sz="1400" dirty="0"/>
              <a:t> </a:t>
            </a:r>
            <a:r>
              <a:rPr lang="en-PH" sz="1400" dirty="0" err="1"/>
              <a:t>navbar-nav</a:t>
            </a:r>
            <a:r>
              <a:rPr lang="en-PH" sz="1400" dirty="0"/>
              <a:t>']/descendants::li</a:t>
            </a:r>
          </a:p>
        </p:txBody>
      </p:sp>
    </p:spTree>
    <p:extLst>
      <p:ext uri="{BB962C8B-B14F-4D97-AF65-F5344CB8AC3E}">
        <p14:creationId xmlns:p14="http://schemas.microsoft.com/office/powerpoint/2010/main" val="84890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96525" y="1223755"/>
            <a:ext cx="2197653" cy="461665"/>
          </a:xfrm>
          <a:prstGeom prst="rect">
            <a:avLst/>
          </a:prstGeom>
        </p:spPr>
        <p:txBody>
          <a:bodyPr wrap="none">
            <a:spAutoFit/>
          </a:bodyPr>
          <a:lstStyle/>
          <a:p>
            <a:r>
              <a:rPr lang="en-PH" b="1" dirty="0"/>
              <a:t>Types of XPath</a:t>
            </a:r>
          </a:p>
        </p:txBody>
      </p:sp>
      <p:sp>
        <p:nvSpPr>
          <p:cNvPr id="2" name="TextBox 1"/>
          <p:cNvSpPr txBox="1"/>
          <p:nvPr/>
        </p:nvSpPr>
        <p:spPr>
          <a:xfrm>
            <a:off x="881590" y="2123855"/>
            <a:ext cx="2432717" cy="461665"/>
          </a:xfrm>
          <a:prstGeom prst="rect">
            <a:avLst/>
          </a:prstGeom>
          <a:noFill/>
        </p:spPr>
        <p:txBody>
          <a:bodyPr wrap="none" rtlCol="0">
            <a:spAutoFit/>
          </a:bodyPr>
          <a:lstStyle/>
          <a:p>
            <a:r>
              <a:rPr lang="en-PH" dirty="0"/>
              <a:t>1. Absolute XPath</a:t>
            </a:r>
          </a:p>
        </p:txBody>
      </p:sp>
      <p:sp>
        <p:nvSpPr>
          <p:cNvPr id="13" name="TextBox 12"/>
          <p:cNvSpPr txBox="1"/>
          <p:nvPr/>
        </p:nvSpPr>
        <p:spPr>
          <a:xfrm>
            <a:off x="947258" y="4014065"/>
            <a:ext cx="2361544" cy="461665"/>
          </a:xfrm>
          <a:prstGeom prst="rect">
            <a:avLst/>
          </a:prstGeom>
          <a:noFill/>
        </p:spPr>
        <p:txBody>
          <a:bodyPr wrap="none" rtlCol="0">
            <a:spAutoFit/>
          </a:bodyPr>
          <a:lstStyle/>
          <a:p>
            <a:r>
              <a:rPr lang="en-PH" dirty="0"/>
              <a:t>2. Relative XPath</a:t>
            </a:r>
          </a:p>
        </p:txBody>
      </p:sp>
      <p:sp>
        <p:nvSpPr>
          <p:cNvPr id="4" name="TextBox 3"/>
          <p:cNvSpPr txBox="1"/>
          <p:nvPr/>
        </p:nvSpPr>
        <p:spPr>
          <a:xfrm>
            <a:off x="1395351" y="2746956"/>
            <a:ext cx="2613216" cy="276999"/>
          </a:xfrm>
          <a:prstGeom prst="rect">
            <a:avLst/>
          </a:prstGeom>
          <a:noFill/>
        </p:spPr>
        <p:txBody>
          <a:bodyPr wrap="none" rtlCol="0">
            <a:spAutoFit/>
          </a:bodyPr>
          <a:lstStyle/>
          <a:p>
            <a:r>
              <a:rPr lang="en-PH" sz="1200" dirty="0"/>
              <a:t>It is the direct way to find the element, </a:t>
            </a:r>
          </a:p>
        </p:txBody>
      </p:sp>
      <p:sp>
        <p:nvSpPr>
          <p:cNvPr id="14" name="TextBox 13"/>
          <p:cNvSpPr txBox="1"/>
          <p:nvPr/>
        </p:nvSpPr>
        <p:spPr>
          <a:xfrm>
            <a:off x="1395351" y="3167100"/>
            <a:ext cx="6793848" cy="461665"/>
          </a:xfrm>
          <a:prstGeom prst="rect">
            <a:avLst/>
          </a:prstGeom>
          <a:noFill/>
        </p:spPr>
        <p:txBody>
          <a:bodyPr wrap="none" rtlCol="0">
            <a:spAutoFit/>
          </a:bodyPr>
          <a:lstStyle/>
          <a:p>
            <a:r>
              <a:rPr lang="en-PH" sz="1200" dirty="0"/>
              <a:t>But the disadvantage of the absolute XPath is that if there are any changes made in the path of the element </a:t>
            </a:r>
          </a:p>
          <a:p>
            <a:r>
              <a:rPr lang="en-PH" sz="1200" dirty="0"/>
              <a:t>then that XPath gets failed.</a:t>
            </a:r>
          </a:p>
        </p:txBody>
      </p:sp>
      <p:sp>
        <p:nvSpPr>
          <p:cNvPr id="7" name="TextBox 6"/>
          <p:cNvSpPr txBox="1"/>
          <p:nvPr/>
        </p:nvSpPr>
        <p:spPr>
          <a:xfrm>
            <a:off x="1395351" y="4618875"/>
            <a:ext cx="3771289" cy="276999"/>
          </a:xfrm>
          <a:prstGeom prst="rect">
            <a:avLst/>
          </a:prstGeom>
          <a:noFill/>
        </p:spPr>
        <p:txBody>
          <a:bodyPr wrap="none" rtlCol="0">
            <a:spAutoFit/>
          </a:bodyPr>
          <a:lstStyle/>
          <a:p>
            <a:r>
              <a:rPr lang="en-PH" sz="1200" dirty="0"/>
              <a:t>Path starts from the middle of the HTML DOM structure. </a:t>
            </a:r>
          </a:p>
        </p:txBody>
      </p:sp>
      <p:sp>
        <p:nvSpPr>
          <p:cNvPr id="16" name="TextBox 15"/>
          <p:cNvSpPr txBox="1"/>
          <p:nvPr/>
        </p:nvSpPr>
        <p:spPr>
          <a:xfrm>
            <a:off x="1395351" y="5039019"/>
            <a:ext cx="6837128" cy="276999"/>
          </a:xfrm>
          <a:prstGeom prst="rect">
            <a:avLst/>
          </a:prstGeom>
          <a:noFill/>
        </p:spPr>
        <p:txBody>
          <a:bodyPr wrap="none" rtlCol="0">
            <a:spAutoFit/>
          </a:bodyPr>
          <a:lstStyle/>
          <a:p>
            <a:r>
              <a:rPr lang="en-PH" sz="1200" dirty="0"/>
              <a:t>It starts with the double forward slash (//), which means it can search the element anywhere at the webpage.</a:t>
            </a:r>
          </a:p>
        </p:txBody>
      </p:sp>
    </p:spTree>
    <p:extLst>
      <p:ext uri="{BB962C8B-B14F-4D97-AF65-F5344CB8AC3E}">
        <p14:creationId xmlns:p14="http://schemas.microsoft.com/office/powerpoint/2010/main" val="42315098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1452642" cy="400110"/>
          </a:xfrm>
          <a:prstGeom prst="rect">
            <a:avLst/>
          </a:prstGeom>
        </p:spPr>
        <p:txBody>
          <a:bodyPr wrap="none">
            <a:spAutoFit/>
          </a:bodyPr>
          <a:lstStyle/>
          <a:p>
            <a:r>
              <a:rPr lang="en-PH" sz="2000" b="1" dirty="0"/>
              <a:t>Descendant</a:t>
            </a:r>
          </a:p>
        </p:txBody>
      </p:sp>
      <p:sp>
        <p:nvSpPr>
          <p:cNvPr id="6" name="Rectangle 5"/>
          <p:cNvSpPr/>
          <p:nvPr/>
        </p:nvSpPr>
        <p:spPr>
          <a:xfrm>
            <a:off x="1376646" y="1353835"/>
            <a:ext cx="4050450" cy="338554"/>
          </a:xfrm>
          <a:prstGeom prst="rect">
            <a:avLst/>
          </a:prstGeom>
        </p:spPr>
        <p:txBody>
          <a:bodyPr wrap="square">
            <a:spAutoFit/>
          </a:bodyPr>
          <a:lstStyle/>
          <a:p>
            <a:r>
              <a:rPr lang="en-PH" sz="1600" dirty="0"/>
              <a:t>Selects the descendants of the current node</a:t>
            </a:r>
          </a:p>
        </p:txBody>
      </p:sp>
      <p:pic>
        <p:nvPicPr>
          <p:cNvPr id="8" name="Picture 7"/>
          <p:cNvPicPr>
            <a:picLocks noChangeAspect="1"/>
          </p:cNvPicPr>
          <p:nvPr/>
        </p:nvPicPr>
        <p:blipFill>
          <a:blip r:embed="rId3"/>
          <a:stretch>
            <a:fillRect/>
          </a:stretch>
        </p:blipFill>
        <p:spPr>
          <a:xfrm>
            <a:off x="1448145" y="1692389"/>
            <a:ext cx="6075675" cy="4820504"/>
          </a:xfrm>
          <a:prstGeom prst="rect">
            <a:avLst/>
          </a:prstGeom>
          <a:ln>
            <a:solidFill>
              <a:schemeClr val="tx1"/>
            </a:solidFill>
          </a:ln>
        </p:spPr>
      </p:pic>
      <p:sp>
        <p:nvSpPr>
          <p:cNvPr id="9" name="Rectangle 8"/>
          <p:cNvSpPr/>
          <p:nvPr/>
        </p:nvSpPr>
        <p:spPr>
          <a:xfrm>
            <a:off x="3941930" y="1771625"/>
            <a:ext cx="3420379" cy="307777"/>
          </a:xfrm>
          <a:prstGeom prst="rect">
            <a:avLst/>
          </a:prstGeom>
          <a:solidFill>
            <a:schemeClr val="accent2">
              <a:lumMod val="40000"/>
              <a:lumOff val="60000"/>
            </a:schemeClr>
          </a:solidFill>
        </p:spPr>
        <p:txBody>
          <a:bodyPr wrap="square">
            <a:spAutoFit/>
          </a:bodyPr>
          <a:lstStyle/>
          <a:p>
            <a:r>
              <a:rPr lang="en-PH" sz="1400" dirty="0"/>
              <a:t>//</a:t>
            </a:r>
            <a:r>
              <a:rPr lang="en-PH" sz="1400" dirty="0" err="1"/>
              <a:t>ul</a:t>
            </a:r>
            <a:r>
              <a:rPr lang="en-PH" sz="1400" dirty="0"/>
              <a:t>[@class='</a:t>
            </a:r>
            <a:r>
              <a:rPr lang="en-PH" sz="1400" dirty="0" err="1"/>
              <a:t>nav</a:t>
            </a:r>
            <a:r>
              <a:rPr lang="en-PH" sz="1400" dirty="0"/>
              <a:t> </a:t>
            </a:r>
            <a:r>
              <a:rPr lang="en-PH" sz="1400" dirty="0" err="1"/>
              <a:t>navbar-nav</a:t>
            </a:r>
            <a:r>
              <a:rPr lang="en-PH" sz="1400" dirty="0"/>
              <a:t>']/descendant::li</a:t>
            </a:r>
          </a:p>
        </p:txBody>
      </p:sp>
      <p:sp>
        <p:nvSpPr>
          <p:cNvPr id="11" name="Rectangle 10"/>
          <p:cNvSpPr/>
          <p:nvPr/>
        </p:nvSpPr>
        <p:spPr>
          <a:xfrm>
            <a:off x="3941930" y="2110179"/>
            <a:ext cx="2475276" cy="307777"/>
          </a:xfrm>
          <a:prstGeom prst="rect">
            <a:avLst/>
          </a:prstGeom>
          <a:solidFill>
            <a:schemeClr val="accent2">
              <a:lumMod val="40000"/>
              <a:lumOff val="60000"/>
            </a:schemeClr>
          </a:solidFill>
        </p:spPr>
        <p:txBody>
          <a:bodyPr wrap="square">
            <a:spAutoFit/>
          </a:bodyPr>
          <a:lstStyle/>
          <a:p>
            <a:r>
              <a:rPr lang="en-PH" sz="1400" dirty="0"/>
              <a:t>//</a:t>
            </a:r>
            <a:r>
              <a:rPr lang="en-PH" sz="1400" dirty="0" err="1"/>
              <a:t>ul</a:t>
            </a:r>
            <a:r>
              <a:rPr lang="en-PH" sz="1400" dirty="0"/>
              <a:t>[@class='</a:t>
            </a:r>
            <a:r>
              <a:rPr lang="en-PH" sz="1400" dirty="0" err="1"/>
              <a:t>nav</a:t>
            </a:r>
            <a:r>
              <a:rPr lang="en-PH" sz="1400" dirty="0"/>
              <a:t> </a:t>
            </a:r>
            <a:r>
              <a:rPr lang="en-PH" sz="1400" dirty="0" err="1"/>
              <a:t>navbar-nav</a:t>
            </a:r>
            <a:r>
              <a:rPr lang="en-PH" sz="1400" dirty="0"/>
              <a:t>']/li</a:t>
            </a:r>
          </a:p>
        </p:txBody>
      </p:sp>
    </p:spTree>
    <p:extLst>
      <p:ext uri="{BB962C8B-B14F-4D97-AF65-F5344CB8AC3E}">
        <p14:creationId xmlns:p14="http://schemas.microsoft.com/office/powerpoint/2010/main" val="423335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619" y="953725"/>
            <a:ext cx="1452642" cy="400110"/>
          </a:xfrm>
          <a:prstGeom prst="rect">
            <a:avLst/>
          </a:prstGeom>
        </p:spPr>
        <p:txBody>
          <a:bodyPr wrap="none">
            <a:spAutoFit/>
          </a:bodyPr>
          <a:lstStyle/>
          <a:p>
            <a:r>
              <a:rPr lang="en-PH" sz="2000" b="1" dirty="0"/>
              <a:t>Descendant</a:t>
            </a:r>
          </a:p>
        </p:txBody>
      </p:sp>
      <p:sp>
        <p:nvSpPr>
          <p:cNvPr id="6" name="Rectangle 5"/>
          <p:cNvSpPr/>
          <p:nvPr/>
        </p:nvSpPr>
        <p:spPr>
          <a:xfrm>
            <a:off x="1376646" y="1353835"/>
            <a:ext cx="4050450" cy="338554"/>
          </a:xfrm>
          <a:prstGeom prst="rect">
            <a:avLst/>
          </a:prstGeom>
        </p:spPr>
        <p:txBody>
          <a:bodyPr wrap="square">
            <a:spAutoFit/>
          </a:bodyPr>
          <a:lstStyle/>
          <a:p>
            <a:r>
              <a:rPr lang="en-PH" sz="1600" dirty="0"/>
              <a:t>Selects the descendants of the current node</a:t>
            </a:r>
          </a:p>
        </p:txBody>
      </p:sp>
      <p:pic>
        <p:nvPicPr>
          <p:cNvPr id="2" name="Picture 1"/>
          <p:cNvPicPr>
            <a:picLocks noChangeAspect="1"/>
          </p:cNvPicPr>
          <p:nvPr/>
        </p:nvPicPr>
        <p:blipFill>
          <a:blip r:embed="rId3"/>
          <a:stretch>
            <a:fillRect/>
          </a:stretch>
        </p:blipFill>
        <p:spPr>
          <a:xfrm>
            <a:off x="1286635" y="1692389"/>
            <a:ext cx="6480720" cy="5037464"/>
          </a:xfrm>
          <a:prstGeom prst="rect">
            <a:avLst/>
          </a:prstGeom>
          <a:ln>
            <a:solidFill>
              <a:schemeClr val="tx1"/>
            </a:solidFill>
          </a:ln>
        </p:spPr>
      </p:pic>
      <p:sp>
        <p:nvSpPr>
          <p:cNvPr id="10" name="Rectangle 9"/>
          <p:cNvSpPr/>
          <p:nvPr/>
        </p:nvSpPr>
        <p:spPr>
          <a:xfrm>
            <a:off x="4842030" y="2258870"/>
            <a:ext cx="2475276" cy="307777"/>
          </a:xfrm>
          <a:prstGeom prst="rect">
            <a:avLst/>
          </a:prstGeom>
          <a:solidFill>
            <a:schemeClr val="accent2">
              <a:lumMod val="40000"/>
              <a:lumOff val="60000"/>
            </a:schemeClr>
          </a:solidFill>
        </p:spPr>
        <p:txBody>
          <a:bodyPr wrap="square">
            <a:spAutoFit/>
          </a:bodyPr>
          <a:lstStyle/>
          <a:p>
            <a:r>
              <a:rPr lang="en-PH" sz="1400" dirty="0"/>
              <a:t>//</a:t>
            </a:r>
            <a:r>
              <a:rPr lang="en-PH" sz="1400" dirty="0" err="1"/>
              <a:t>ul</a:t>
            </a:r>
            <a:r>
              <a:rPr lang="en-PH" sz="1400" dirty="0"/>
              <a:t>[@class='</a:t>
            </a:r>
            <a:r>
              <a:rPr lang="en-PH" sz="1400" dirty="0" err="1"/>
              <a:t>nav</a:t>
            </a:r>
            <a:r>
              <a:rPr lang="en-PH" sz="1400" dirty="0"/>
              <a:t> </a:t>
            </a:r>
            <a:r>
              <a:rPr lang="en-PH" sz="1400" dirty="0" err="1"/>
              <a:t>navbar-nav</a:t>
            </a:r>
            <a:r>
              <a:rPr lang="en-PH" sz="1400" dirty="0"/>
              <a:t>']/li</a:t>
            </a:r>
          </a:p>
        </p:txBody>
      </p:sp>
    </p:spTree>
    <p:extLst>
      <p:ext uri="{BB962C8B-B14F-4D97-AF65-F5344CB8AC3E}">
        <p14:creationId xmlns:p14="http://schemas.microsoft.com/office/powerpoint/2010/main" val="416744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6505" y="884952"/>
            <a:ext cx="1452642" cy="400110"/>
          </a:xfrm>
          <a:prstGeom prst="rect">
            <a:avLst/>
          </a:prstGeom>
        </p:spPr>
        <p:txBody>
          <a:bodyPr wrap="none">
            <a:spAutoFit/>
          </a:bodyPr>
          <a:lstStyle/>
          <a:p>
            <a:r>
              <a:rPr lang="en-PH" sz="2000" b="1" dirty="0"/>
              <a:t>Descendant</a:t>
            </a:r>
          </a:p>
        </p:txBody>
      </p:sp>
      <p:sp>
        <p:nvSpPr>
          <p:cNvPr id="7" name="Rectangle 6"/>
          <p:cNvSpPr/>
          <p:nvPr/>
        </p:nvSpPr>
        <p:spPr>
          <a:xfrm>
            <a:off x="521550" y="1435753"/>
            <a:ext cx="3420379" cy="307777"/>
          </a:xfrm>
          <a:prstGeom prst="rect">
            <a:avLst/>
          </a:prstGeom>
          <a:solidFill>
            <a:schemeClr val="accent2">
              <a:lumMod val="40000"/>
              <a:lumOff val="60000"/>
            </a:schemeClr>
          </a:solidFill>
        </p:spPr>
        <p:txBody>
          <a:bodyPr wrap="square">
            <a:spAutoFit/>
          </a:bodyPr>
          <a:lstStyle/>
          <a:p>
            <a:r>
              <a:rPr lang="en-PH" sz="1400" dirty="0"/>
              <a:t>//</a:t>
            </a:r>
            <a:r>
              <a:rPr lang="en-PH" sz="1400" dirty="0" err="1"/>
              <a:t>ul</a:t>
            </a:r>
            <a:r>
              <a:rPr lang="en-PH" sz="1400" dirty="0"/>
              <a:t>[@class='</a:t>
            </a:r>
            <a:r>
              <a:rPr lang="en-PH" sz="1400" dirty="0" err="1"/>
              <a:t>nav</a:t>
            </a:r>
            <a:r>
              <a:rPr lang="en-PH" sz="1400" dirty="0"/>
              <a:t> </a:t>
            </a:r>
            <a:r>
              <a:rPr lang="en-PH" sz="1400" dirty="0" err="1"/>
              <a:t>navbar-nav</a:t>
            </a:r>
            <a:r>
              <a:rPr lang="en-PH" sz="1400" dirty="0"/>
              <a:t>']/descendant::li</a:t>
            </a:r>
          </a:p>
        </p:txBody>
      </p:sp>
      <p:sp>
        <p:nvSpPr>
          <p:cNvPr id="8" name="Rectangle 7"/>
          <p:cNvSpPr/>
          <p:nvPr/>
        </p:nvSpPr>
        <p:spPr>
          <a:xfrm>
            <a:off x="5337085" y="1449692"/>
            <a:ext cx="2475276" cy="307777"/>
          </a:xfrm>
          <a:prstGeom prst="rect">
            <a:avLst/>
          </a:prstGeom>
          <a:solidFill>
            <a:schemeClr val="accent2">
              <a:lumMod val="40000"/>
              <a:lumOff val="60000"/>
            </a:schemeClr>
          </a:solidFill>
        </p:spPr>
        <p:txBody>
          <a:bodyPr wrap="square">
            <a:spAutoFit/>
          </a:bodyPr>
          <a:lstStyle/>
          <a:p>
            <a:r>
              <a:rPr lang="en-PH" sz="1400" dirty="0"/>
              <a:t>//</a:t>
            </a:r>
            <a:r>
              <a:rPr lang="en-PH" sz="1400" dirty="0" err="1"/>
              <a:t>ul</a:t>
            </a:r>
            <a:r>
              <a:rPr lang="en-PH" sz="1400" dirty="0"/>
              <a:t>[@class='</a:t>
            </a:r>
            <a:r>
              <a:rPr lang="en-PH" sz="1400" dirty="0" err="1"/>
              <a:t>nav</a:t>
            </a:r>
            <a:r>
              <a:rPr lang="en-PH" sz="1400" dirty="0"/>
              <a:t> </a:t>
            </a:r>
            <a:r>
              <a:rPr lang="en-PH" sz="1400" dirty="0" err="1"/>
              <a:t>navbar-nav</a:t>
            </a:r>
            <a:r>
              <a:rPr lang="en-PH" sz="1400" dirty="0"/>
              <a:t>']/li</a:t>
            </a:r>
          </a:p>
        </p:txBody>
      </p:sp>
      <p:pic>
        <p:nvPicPr>
          <p:cNvPr id="9" name="Picture 8"/>
          <p:cNvPicPr>
            <a:picLocks noChangeAspect="1"/>
          </p:cNvPicPr>
          <p:nvPr/>
        </p:nvPicPr>
        <p:blipFill>
          <a:blip r:embed="rId3"/>
          <a:stretch>
            <a:fillRect/>
          </a:stretch>
        </p:blipFill>
        <p:spPr>
          <a:xfrm>
            <a:off x="206516" y="1894221"/>
            <a:ext cx="4320480" cy="4820504"/>
          </a:xfrm>
          <a:prstGeom prst="rect">
            <a:avLst/>
          </a:prstGeom>
          <a:ln>
            <a:solidFill>
              <a:schemeClr val="tx1"/>
            </a:solidFill>
          </a:ln>
        </p:spPr>
      </p:pic>
      <p:pic>
        <p:nvPicPr>
          <p:cNvPr id="11" name="Picture 10"/>
          <p:cNvPicPr>
            <a:picLocks noChangeAspect="1"/>
          </p:cNvPicPr>
          <p:nvPr/>
        </p:nvPicPr>
        <p:blipFill>
          <a:blip r:embed="rId4"/>
          <a:stretch>
            <a:fillRect/>
          </a:stretch>
        </p:blipFill>
        <p:spPr>
          <a:xfrm>
            <a:off x="4887035" y="1905167"/>
            <a:ext cx="4050450" cy="4835632"/>
          </a:xfrm>
          <a:prstGeom prst="rect">
            <a:avLst/>
          </a:prstGeom>
          <a:ln>
            <a:solidFill>
              <a:schemeClr val="tx1"/>
            </a:solidFill>
          </a:ln>
        </p:spPr>
      </p:pic>
    </p:spTree>
    <p:extLst>
      <p:ext uri="{BB962C8B-B14F-4D97-AF65-F5344CB8AC3E}">
        <p14:creationId xmlns:p14="http://schemas.microsoft.com/office/powerpoint/2010/main" val="243313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1510" y="1043735"/>
            <a:ext cx="8730970" cy="4192516"/>
          </a:xfrm>
          <a:prstGeom prst="rect">
            <a:avLst/>
          </a:prstGeom>
          <a:ln>
            <a:solidFill>
              <a:schemeClr val="tx1"/>
            </a:solidFill>
          </a:ln>
        </p:spPr>
      </p:pic>
      <p:sp>
        <p:nvSpPr>
          <p:cNvPr id="3" name="Rectangle 2"/>
          <p:cNvSpPr/>
          <p:nvPr/>
        </p:nvSpPr>
        <p:spPr>
          <a:xfrm>
            <a:off x="2726795" y="5409220"/>
            <a:ext cx="3411125" cy="338554"/>
          </a:xfrm>
          <a:prstGeom prst="rect">
            <a:avLst/>
          </a:prstGeom>
        </p:spPr>
        <p:txBody>
          <a:bodyPr wrap="square">
            <a:spAutoFit/>
          </a:bodyPr>
          <a:lstStyle/>
          <a:p>
            <a:r>
              <a:rPr lang="en-PH" sz="1600" dirty="0"/>
              <a:t>.//*[@id='books']/</a:t>
            </a:r>
            <a:r>
              <a:rPr lang="en-PH" sz="1600" dirty="0" err="1"/>
              <a:t>tbody</a:t>
            </a:r>
            <a:r>
              <a:rPr lang="en-PH" sz="1600" dirty="0"/>
              <a:t>/</a:t>
            </a:r>
            <a:r>
              <a:rPr lang="en-PH" sz="1600" dirty="0" err="1"/>
              <a:t>tr</a:t>
            </a:r>
            <a:r>
              <a:rPr lang="en-PH" sz="1600" dirty="0"/>
              <a:t>[1]/td[9]/a</a:t>
            </a:r>
          </a:p>
        </p:txBody>
      </p:sp>
      <p:sp>
        <p:nvSpPr>
          <p:cNvPr id="4" name="Rectangle 3"/>
          <p:cNvSpPr/>
          <p:nvPr/>
        </p:nvSpPr>
        <p:spPr>
          <a:xfrm>
            <a:off x="3356865" y="5920743"/>
            <a:ext cx="1961306" cy="338554"/>
          </a:xfrm>
          <a:prstGeom prst="rect">
            <a:avLst/>
          </a:prstGeom>
        </p:spPr>
        <p:txBody>
          <a:bodyPr wrap="none">
            <a:spAutoFit/>
          </a:bodyPr>
          <a:lstStyle/>
          <a:p>
            <a:r>
              <a:rPr lang="en-PH" sz="1600" dirty="0"/>
              <a:t>//a[contains(.,'View')]</a:t>
            </a:r>
          </a:p>
        </p:txBody>
      </p:sp>
    </p:spTree>
    <p:extLst>
      <p:ext uri="{BB962C8B-B14F-4D97-AF65-F5344CB8AC3E}">
        <p14:creationId xmlns:p14="http://schemas.microsoft.com/office/powerpoint/2010/main" val="276577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3387" y="953725"/>
            <a:ext cx="9139345" cy="5012333"/>
          </a:xfrm>
          <a:prstGeom prst="rect">
            <a:avLst/>
          </a:prstGeom>
        </p:spPr>
      </p:pic>
      <p:sp>
        <p:nvSpPr>
          <p:cNvPr id="6" name="Frame 5"/>
          <p:cNvSpPr/>
          <p:nvPr/>
        </p:nvSpPr>
        <p:spPr bwMode="auto">
          <a:xfrm>
            <a:off x="8577445" y="2168860"/>
            <a:ext cx="585287" cy="1620180"/>
          </a:xfrm>
          <a:prstGeom prst="frame">
            <a:avLst>
              <a:gd name="adj1" fmla="val 6539"/>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7" name="Frame 6"/>
          <p:cNvSpPr/>
          <p:nvPr/>
        </p:nvSpPr>
        <p:spPr bwMode="auto">
          <a:xfrm>
            <a:off x="-16740" y="5769260"/>
            <a:ext cx="810091" cy="270030"/>
          </a:xfrm>
          <a:prstGeom prst="frame">
            <a:avLst>
              <a:gd name="adj1" fmla="val 6539"/>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8" name="Rectangle 7"/>
          <p:cNvSpPr/>
          <p:nvPr/>
        </p:nvSpPr>
        <p:spPr>
          <a:xfrm>
            <a:off x="4842030" y="6219759"/>
            <a:ext cx="2339615" cy="338554"/>
          </a:xfrm>
          <a:prstGeom prst="rect">
            <a:avLst/>
          </a:prstGeom>
        </p:spPr>
        <p:txBody>
          <a:bodyPr wrap="none">
            <a:spAutoFit/>
          </a:bodyPr>
          <a:lstStyle/>
          <a:p>
            <a:r>
              <a:rPr lang="en-PH" sz="1600" dirty="0"/>
              <a:t>(//a[contains(.,'View')])[1]</a:t>
            </a:r>
          </a:p>
        </p:txBody>
      </p:sp>
      <p:sp>
        <p:nvSpPr>
          <p:cNvPr id="9" name="Rectangle 8"/>
          <p:cNvSpPr/>
          <p:nvPr/>
        </p:nvSpPr>
        <p:spPr>
          <a:xfrm>
            <a:off x="2186735" y="6205083"/>
            <a:ext cx="1961306" cy="338554"/>
          </a:xfrm>
          <a:prstGeom prst="rect">
            <a:avLst/>
          </a:prstGeom>
        </p:spPr>
        <p:txBody>
          <a:bodyPr wrap="none">
            <a:spAutoFit/>
          </a:bodyPr>
          <a:lstStyle/>
          <a:p>
            <a:r>
              <a:rPr lang="en-PH" sz="1600" dirty="0"/>
              <a:t>//a[contains(.,'View')]</a:t>
            </a:r>
          </a:p>
        </p:txBody>
      </p:sp>
    </p:spTree>
    <p:extLst>
      <p:ext uri="{BB962C8B-B14F-4D97-AF65-F5344CB8AC3E}">
        <p14:creationId xmlns:p14="http://schemas.microsoft.com/office/powerpoint/2010/main" val="210262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8622" y="955597"/>
            <a:ext cx="8898874" cy="5666885"/>
          </a:xfrm>
          <a:prstGeom prst="rect">
            <a:avLst/>
          </a:prstGeom>
        </p:spPr>
      </p:pic>
      <p:sp>
        <p:nvSpPr>
          <p:cNvPr id="6" name="Frame 5"/>
          <p:cNvSpPr/>
          <p:nvPr/>
        </p:nvSpPr>
        <p:spPr bwMode="auto">
          <a:xfrm>
            <a:off x="8407772" y="2663915"/>
            <a:ext cx="765086" cy="405045"/>
          </a:xfrm>
          <a:prstGeom prst="frame">
            <a:avLst>
              <a:gd name="adj1" fmla="val 6539"/>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7" name="Frame 6"/>
          <p:cNvSpPr/>
          <p:nvPr/>
        </p:nvSpPr>
        <p:spPr bwMode="auto">
          <a:xfrm>
            <a:off x="20267" y="6399330"/>
            <a:ext cx="810091" cy="270030"/>
          </a:xfrm>
          <a:prstGeom prst="frame">
            <a:avLst>
              <a:gd name="adj1" fmla="val 6539"/>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PH" sz="2400" b="0" i="0" u="none" strike="noStrike" cap="none" normalizeH="0" baseline="0">
              <a:ln>
                <a:noFill/>
              </a:ln>
              <a:solidFill>
                <a:schemeClr val="tx1"/>
              </a:solidFill>
              <a:effectLst/>
              <a:latin typeface="Times" pitchFamily="18" charset="0"/>
            </a:endParaRPr>
          </a:p>
        </p:txBody>
      </p:sp>
      <p:sp>
        <p:nvSpPr>
          <p:cNvPr id="9" name="Rectangle 8"/>
          <p:cNvSpPr/>
          <p:nvPr/>
        </p:nvSpPr>
        <p:spPr>
          <a:xfrm>
            <a:off x="4797025" y="5904275"/>
            <a:ext cx="2339615" cy="338554"/>
          </a:xfrm>
          <a:prstGeom prst="rect">
            <a:avLst/>
          </a:prstGeom>
        </p:spPr>
        <p:txBody>
          <a:bodyPr wrap="none">
            <a:spAutoFit/>
          </a:bodyPr>
          <a:lstStyle/>
          <a:p>
            <a:r>
              <a:rPr lang="en-PH" sz="1600" dirty="0"/>
              <a:t>(//a[contains(.,'View')])[1]</a:t>
            </a:r>
          </a:p>
        </p:txBody>
      </p:sp>
    </p:spTree>
    <p:extLst>
      <p:ext uri="{BB962C8B-B14F-4D97-AF65-F5344CB8AC3E}">
        <p14:creationId xmlns:p14="http://schemas.microsoft.com/office/powerpoint/2010/main" val="128477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56565" y="2168860"/>
            <a:ext cx="8065985" cy="3540871"/>
          </a:xfrm>
          <a:prstGeom prst="rect">
            <a:avLst/>
          </a:prstGeom>
        </p:spPr>
      </p:pic>
      <p:sp>
        <p:nvSpPr>
          <p:cNvPr id="11" name="Rectangle 10"/>
          <p:cNvSpPr/>
          <p:nvPr/>
        </p:nvSpPr>
        <p:spPr>
          <a:xfrm>
            <a:off x="296525" y="1223755"/>
            <a:ext cx="1159292" cy="461665"/>
          </a:xfrm>
          <a:prstGeom prst="rect">
            <a:avLst/>
          </a:prstGeom>
        </p:spPr>
        <p:txBody>
          <a:bodyPr wrap="none">
            <a:spAutoFit/>
          </a:bodyPr>
          <a:lstStyle/>
          <a:p>
            <a:r>
              <a:rPr lang="en-PH" b="1" dirty="0"/>
              <a:t>Sample</a:t>
            </a:r>
          </a:p>
        </p:txBody>
      </p:sp>
    </p:spTree>
    <p:extLst>
      <p:ext uri="{BB962C8B-B14F-4D97-AF65-F5344CB8AC3E}">
        <p14:creationId xmlns:p14="http://schemas.microsoft.com/office/powerpoint/2010/main" val="130359126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25882</TotalTime>
  <Words>2052</Words>
  <Application>Microsoft Office PowerPoint</Application>
  <PresentationFormat>On-screen Show (4:3)</PresentationFormat>
  <Paragraphs>389</Paragraphs>
  <Slides>85</Slides>
  <Notes>82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85</vt:i4>
      </vt:variant>
    </vt:vector>
  </HeadingPairs>
  <TitlesOfParts>
    <vt:vector size="92" baseType="lpstr">
      <vt:lpstr>Arial</vt:lpstr>
      <vt:lpstr>Calibri</vt:lpstr>
      <vt:lpstr>Gill Sans MT</vt:lpstr>
      <vt:lpstr>Monaco</vt:lpstr>
      <vt:lpstr>Stencil</vt:lpstr>
      <vt:lpstr>Times</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Cambridge University Press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jgreen@cambridge.org</dc:creator>
  <cp:lastModifiedBy>Remmel Ocay</cp:lastModifiedBy>
  <cp:revision>1473</cp:revision>
  <cp:lastPrinted>2014-07-03T11:56:56Z</cp:lastPrinted>
  <dcterms:created xsi:type="dcterms:W3CDTF">2003-05-13T07:41:35Z</dcterms:created>
  <dcterms:modified xsi:type="dcterms:W3CDTF">2020-09-29T09:51:40Z</dcterms:modified>
</cp:coreProperties>
</file>